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7" r:id="rId3"/>
    <p:sldId id="284" r:id="rId4"/>
    <p:sldId id="301" r:id="rId5"/>
    <p:sldId id="322" r:id="rId6"/>
    <p:sldId id="324" r:id="rId7"/>
    <p:sldId id="323" r:id="rId8"/>
    <p:sldId id="302" r:id="rId9"/>
    <p:sldId id="303" r:id="rId10"/>
    <p:sldId id="304" r:id="rId11"/>
    <p:sldId id="327" r:id="rId12"/>
    <p:sldId id="318" r:id="rId13"/>
    <p:sldId id="325" r:id="rId14"/>
    <p:sldId id="319" r:id="rId15"/>
    <p:sldId id="306" r:id="rId16"/>
    <p:sldId id="326" r:id="rId1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E02C0E"/>
    <a:srgbClr val="666666"/>
    <a:srgbClr val="6D6D6D"/>
    <a:srgbClr val="606060"/>
    <a:srgbClr val="0000FF"/>
    <a:srgbClr val="E0130E"/>
    <a:srgbClr val="DC17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748"/>
    <p:restoredTop sz="93385" autoAdjust="0"/>
  </p:normalViewPr>
  <p:slideViewPr>
    <p:cSldViewPr showGuides="1">
      <p:cViewPr varScale="1">
        <p:scale>
          <a:sx n="114" d="100"/>
          <a:sy n="114" d="100"/>
        </p:scale>
        <p:origin x="22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06C4C-2A62-5146-B87B-2D743247ECC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04571-425F-264C-A7D6-BCA546307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66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A306B3C-5392-48EE-AC8D-7572B255200E}" type="datetimeFigureOut">
              <a:rPr lang="en-US"/>
              <a:pPr>
                <a:defRPr/>
              </a:pPr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17C9087-4252-4368-9FAE-CA1D0C9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74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7C9087-4252-4368-9FAE-CA1D0C9B160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31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6370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194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0817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815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830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48263"/>
            <a:ext cx="5486400" cy="423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603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3809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9780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1"/>
            <a:ext cx="2057400" cy="48767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1"/>
            <a:ext cx="6019800" cy="48767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076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483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099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14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147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14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6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809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809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432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235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235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467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307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20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90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399"/>
            <a:ext cx="5111750" cy="48768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39750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92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8" name="Picture 12" descr="AnnivGrStandard_Rev.gif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38100"/>
            <a:ext cx="23907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9" descr="FolioREVISED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76" b="39384"/>
          <a:stretch>
            <a:fillRect/>
          </a:stretch>
        </p:blipFill>
        <p:spPr bwMode="auto">
          <a:xfrm>
            <a:off x="5638800" y="5073650"/>
            <a:ext cx="35052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32" name="Picture 10" descr="Prepared_For_Life_Rev.gif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405563"/>
            <a:ext cx="1771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lbsa.org/2021unitrenewal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247scouting.com/forms/312-2021FOSunits" TargetMode="External"/><Relationship Id="rId2" Type="http://schemas.openxmlformats.org/officeDocument/2006/relationships/hyperlink" Target="https://247scouting.com/forms/?OrgKey=BSA312&amp;id=1635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scouting.org/awards/journey-to-excellence/unit/2020-scorecards-english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667000"/>
            <a:ext cx="7772400" cy="1524000"/>
          </a:xfrm>
        </p:spPr>
        <p:txBody>
          <a:bodyPr/>
          <a:lstStyle/>
          <a:p>
            <a:r>
              <a:rPr lang="en-US" dirty="0"/>
              <a:t>2020 – 2021 Unit Renewal Training</a:t>
            </a:r>
          </a:p>
        </p:txBody>
      </p:sp>
    </p:spTree>
    <p:extLst>
      <p:ext uri="{BB962C8B-B14F-4D97-AF65-F5344CB8AC3E}">
        <p14:creationId xmlns:p14="http://schemas.microsoft.com/office/powerpoint/2010/main" val="2285721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55585F3-00E2-44D1-B0D9-20F2A489FE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720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50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DF7A777-F76D-4F11-8FB5-7BFD1DA30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4" y="457200"/>
            <a:ext cx="9110186" cy="630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284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dirty="0"/>
              <a:t>Renewal Due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380999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Your unit renewal is due by or before your District’s November Roundtable.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If your Roundtable is held virtually, you may submit everything to your District Executive or local service center.  </a:t>
            </a:r>
            <a:r>
              <a:rPr lang="en-US" sz="2800" b="1" i="1" dirty="0"/>
              <a:t>You do not have to wait until Roundtable to submit the renewal.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5162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914400"/>
          </a:xfrm>
        </p:spPr>
        <p:txBody>
          <a:bodyPr/>
          <a:lstStyle/>
          <a:p>
            <a:r>
              <a:rPr lang="en-US" dirty="0"/>
              <a:t>LIVE DEMO</a:t>
            </a:r>
          </a:p>
        </p:txBody>
      </p:sp>
    </p:spTree>
    <p:extLst>
      <p:ext uri="{BB962C8B-B14F-4D97-AF65-F5344CB8AC3E}">
        <p14:creationId xmlns:p14="http://schemas.microsoft.com/office/powerpoint/2010/main" val="3551582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dirty="0"/>
              <a:t>Defective Charters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359408"/>
            <a:ext cx="8382000" cy="5257800"/>
          </a:xfrm>
        </p:spPr>
        <p:txBody>
          <a:bodyPr/>
          <a:lstStyle/>
          <a:p>
            <a:r>
              <a:rPr lang="en-US" sz="2800" dirty="0"/>
              <a:t>Our registration staff will review the charters within two weeks of submitting </a:t>
            </a:r>
          </a:p>
          <a:p>
            <a:r>
              <a:rPr lang="en-US" sz="2800" dirty="0"/>
              <a:t>Error items will be emailed by staff to the Unit Key 3, a District Professional and District Commissioner who will forward to your commissioner</a:t>
            </a:r>
          </a:p>
          <a:p>
            <a:r>
              <a:rPr lang="en-US" sz="2800" dirty="0"/>
              <a:t>ALL errors must be cleared before the Unit can be renewed for 2021</a:t>
            </a:r>
          </a:p>
        </p:txBody>
      </p:sp>
    </p:spTree>
    <p:extLst>
      <p:ext uri="{BB962C8B-B14F-4D97-AF65-F5344CB8AC3E}">
        <p14:creationId xmlns:p14="http://schemas.microsoft.com/office/powerpoint/2010/main" val="454629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Renewal in a Nutshell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Unit Renewals are due by or before the November Roundtable</a:t>
            </a:r>
          </a:p>
          <a:p>
            <a:r>
              <a:rPr lang="en-US" dirty="0"/>
              <a:t>Renewal can be signed electronically by the Charter Organization Representative</a:t>
            </a:r>
          </a:p>
          <a:p>
            <a:r>
              <a:rPr lang="en-US" dirty="0"/>
              <a:t>YPT certificate and criminal background disclosure form required for all new adult membership applications</a:t>
            </a:r>
          </a:p>
          <a:p>
            <a:r>
              <a:rPr lang="en-US" dirty="0"/>
              <a:t>YPT certificate required for all individuals with an expired YPT training date</a:t>
            </a:r>
          </a:p>
          <a:p>
            <a:r>
              <a:rPr lang="en-US" dirty="0"/>
              <a:t>A printed renewal packet can be submitted to the council service center, or if everything was done electronically, an email may be sent to your District Executive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927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914400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99524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dirty="0"/>
              <a:t>Unit Renewal Email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67691"/>
            <a:ext cx="8229600" cy="46481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prstClr val="black"/>
              </a:solidFill>
              <a:latin typeface="Calibri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Calibri" charset="0"/>
              </a:rPr>
              <a:t>Charter renewal steps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Calibri" charset="0"/>
              </a:rPr>
              <a:t>Link to submit your Manpower Roster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Calibri" charset="0"/>
              </a:rPr>
              <a:t>Link to submit your FOS presentation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Calibri" charset="0"/>
              </a:rPr>
              <a:t>Link to download Journey to Excellence form</a:t>
            </a:r>
          </a:p>
        </p:txBody>
      </p:sp>
    </p:spTree>
    <p:extLst>
      <p:ext uri="{BB962C8B-B14F-4D97-AF65-F5344CB8AC3E}">
        <p14:creationId xmlns:p14="http://schemas.microsoft.com/office/powerpoint/2010/main" val="573707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626" y="1143000"/>
            <a:ext cx="8229600" cy="50291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October:</a:t>
            </a:r>
            <a:endParaRPr lang="en-US" dirty="0"/>
          </a:p>
          <a:p>
            <a:r>
              <a:rPr lang="en-US" dirty="0"/>
              <a:t>Renewal Training </a:t>
            </a:r>
          </a:p>
          <a:p>
            <a:r>
              <a:rPr lang="en-US" dirty="0"/>
              <a:t>Units log in to Online System and complete Renewal</a:t>
            </a:r>
          </a:p>
          <a:p>
            <a:pPr marL="0" indent="0">
              <a:buNone/>
            </a:pPr>
            <a:r>
              <a:rPr lang="en-US" b="1" dirty="0"/>
              <a:t>November:</a:t>
            </a:r>
          </a:p>
          <a:p>
            <a:r>
              <a:rPr lang="en-US" dirty="0"/>
              <a:t>All Renewals are due by or before your District’s November Roundtable</a:t>
            </a:r>
          </a:p>
          <a:p>
            <a:pPr lvl="1"/>
            <a:r>
              <a:rPr lang="en-US" dirty="0"/>
              <a:t>For districts holding virtual roundtables – submit to DE or service center</a:t>
            </a:r>
          </a:p>
          <a:p>
            <a:r>
              <a:rPr lang="en-US" dirty="0"/>
              <a:t>Council processes renewal paperwork</a:t>
            </a:r>
          </a:p>
          <a:p>
            <a:r>
              <a:rPr lang="en-US" dirty="0"/>
              <a:t>Units clean up paperwork error issues (fees, signatures, youth or adult applications, YPT expired, background check forms)</a:t>
            </a:r>
            <a:endParaRPr lang="en-US" strike="sngStrike" dirty="0"/>
          </a:p>
          <a:p>
            <a:pPr marL="0" indent="0">
              <a:buNone/>
            </a:pPr>
            <a:r>
              <a:rPr lang="en-US" b="1" dirty="0"/>
              <a:t>December:</a:t>
            </a:r>
          </a:p>
          <a:p>
            <a:r>
              <a:rPr lang="en-US" dirty="0"/>
              <a:t>Council continues to process paperwork</a:t>
            </a:r>
          </a:p>
          <a:p>
            <a:r>
              <a:rPr lang="en-US" dirty="0"/>
              <a:t>Units clean up paperwork error issues (fees, signatures, youth or adult applications, YPT expired, background check forms)</a:t>
            </a:r>
          </a:p>
        </p:txBody>
      </p:sp>
    </p:spTree>
    <p:extLst>
      <p:ext uri="{BB962C8B-B14F-4D97-AF65-F5344CB8AC3E}">
        <p14:creationId xmlns:p14="http://schemas.microsoft.com/office/powerpoint/2010/main" val="168350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8991600" cy="838200"/>
          </a:xfrm>
        </p:spPr>
        <p:txBody>
          <a:bodyPr/>
          <a:lstStyle/>
          <a:p>
            <a:r>
              <a:rPr lang="en-US" sz="3600" dirty="0"/>
              <a:t>Steps for a Successful Renewal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CB0215-BD3C-4793-BC15-9A58091738AD}"/>
              </a:ext>
            </a:extLst>
          </p:cNvPr>
          <p:cNvSpPr txBox="1"/>
          <p:nvPr/>
        </p:nvSpPr>
        <p:spPr>
          <a:xfrm>
            <a:off x="609600" y="1659285"/>
            <a:ext cx="716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Before you Begin:</a:t>
            </a:r>
            <a:endParaRPr lang="en-US" sz="1600" dirty="0"/>
          </a:p>
          <a:p>
            <a:r>
              <a:rPr lang="en-US" sz="800" b="1" dirty="0"/>
              <a:t> </a:t>
            </a:r>
            <a:endParaRPr lang="en-US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Submit all youth and adult applications to your local service center </a:t>
            </a:r>
            <a:r>
              <a:rPr lang="en-US" b="1" u="sng" dirty="0"/>
              <a:t>before you begin</a:t>
            </a:r>
            <a:r>
              <a:rPr lang="en-US" dirty="0"/>
              <a:t>.  This may save you from doing data entry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Determine which youth and adults are no longer participating in your Unit for 2021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Reach out to inactive youth and encourage their participation in Scouting for 2021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Notify parents and leaders about fees for 2021 and begin collection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Decide how you will obtain signatures (online or in person)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Decide how you would like to pay for renewal (Online or in person)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885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22769-B682-4086-B9E7-DD5F92DD6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Fee Structure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AB207-C9CC-4C3D-9D04-72B8A7F0F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809999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Youth Fees - $66.00 </a:t>
            </a:r>
            <a:endParaRPr lang="en-US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$25 joining fee for any new youth added plus remaining fee for 2020 ($5.50 per remaining month)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Adult Fees - $42.00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Unit Fee - $75.00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469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8991600" cy="838200"/>
          </a:xfrm>
        </p:spPr>
        <p:txBody>
          <a:bodyPr/>
          <a:lstStyle/>
          <a:p>
            <a:r>
              <a:rPr lang="en-US" sz="3600" dirty="0"/>
              <a:t>Steps for a Successful Renewal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CB0215-BD3C-4793-BC15-9A58091738AD}"/>
              </a:ext>
            </a:extLst>
          </p:cNvPr>
          <p:cNvSpPr txBox="1"/>
          <p:nvPr/>
        </p:nvSpPr>
        <p:spPr>
          <a:xfrm>
            <a:off x="762000" y="1524000"/>
            <a:ext cx="7162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How to Complete Unit Renewal:</a:t>
            </a:r>
            <a:endParaRPr lang="en-US" dirty="0"/>
          </a:p>
          <a:p>
            <a:r>
              <a:rPr lang="en-US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Go online to </a:t>
            </a:r>
            <a:r>
              <a:rPr lang="en-US" u="sng" dirty="0">
                <a:hlinkClick r:id="rId2"/>
              </a:rPr>
              <a:t>www.stlbsa.org/2021unitrenewal</a:t>
            </a:r>
            <a:r>
              <a:rPr lang="en-US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Select Register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On the next screen, enter the access code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Select your type of unit and enter your </a:t>
            </a:r>
            <a:r>
              <a:rPr lang="en-US" b="1" dirty="0"/>
              <a:t>four-digit</a:t>
            </a:r>
            <a:r>
              <a:rPr lang="en-US" dirty="0"/>
              <a:t> unit number.  If your unit number is less than four digits, enter zeros before your number.  Example: Troop 1 = Troop 0001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Create a password as instructed and click Register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Complete the information requested on each screen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Click Submit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Have Your </a:t>
            </a:r>
            <a:r>
              <a:rPr lang="en-US" b="1" i="1" dirty="0"/>
              <a:t>Institutional Head or Chartered Organization Representative</a:t>
            </a:r>
            <a:r>
              <a:rPr lang="en-US" dirty="0"/>
              <a:t> log into the portal and provide their e-signature to approve your renewal.  You may also print the charter and have them physically sign the form.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Pay your fees either online or in person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012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8991600" cy="838200"/>
          </a:xfrm>
        </p:spPr>
        <p:txBody>
          <a:bodyPr/>
          <a:lstStyle/>
          <a:p>
            <a:r>
              <a:rPr lang="en-US" sz="3600" dirty="0"/>
              <a:t>Steps for a Successful Renewal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CB0215-BD3C-4793-BC15-9A58091738AD}"/>
              </a:ext>
            </a:extLst>
          </p:cNvPr>
          <p:cNvSpPr txBox="1"/>
          <p:nvPr/>
        </p:nvSpPr>
        <p:spPr>
          <a:xfrm>
            <a:off x="762000" y="1524000"/>
            <a:ext cx="7162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After Unit Renewal is Complete Online:</a:t>
            </a:r>
            <a:endParaRPr lang="en-US" sz="1600" dirty="0"/>
          </a:p>
          <a:p>
            <a:r>
              <a:rPr lang="en-US" b="1" dirty="0"/>
              <a:t>	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Print the final renewal and obtain signatures if you did not choose the e-signature option.  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Write one unit check payable to “GSLAC” for the total amount due if you did not choose the online payment option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Collect any new youth and adult applications (with youth protection certificate and criminal background disclosure forms) that are listed on your renewal cover page.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u="sng" dirty="0">
                <a:hlinkClick r:id="rId2"/>
              </a:rPr>
              <a:t>Electronically submit your 2021 manpower roster </a:t>
            </a:r>
            <a:endParaRPr lang="en-US" u="sn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u="sng" dirty="0">
                <a:hlinkClick r:id="rId3"/>
              </a:rPr>
              <a:t>Electronically submit your 2021 FOS presentation information </a:t>
            </a:r>
            <a:endParaRPr lang="en-US" u="sn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u="sng" dirty="0">
                <a:hlinkClick r:id="rId4"/>
              </a:rPr>
              <a:t>Download and complete your Journey to Excellence form </a:t>
            </a:r>
            <a:endParaRPr lang="en-US" u="sn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Submit the following items by your November Roundtable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Printed charter with signatures (if you did not e-sign)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Payment 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Journey to Excellence form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50645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4D3FD5F-406F-4554-A144-28D5CD9AE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75611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0B6B27C-05C9-4CB2-87CA-5CEF6753ACBF}"/>
              </a:ext>
            </a:extLst>
          </p:cNvPr>
          <p:cNvSpPr txBox="1"/>
          <p:nvPr/>
        </p:nvSpPr>
        <p:spPr>
          <a:xfrm>
            <a:off x="5181600" y="1219200"/>
            <a:ext cx="40318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JTE Scorecard</a:t>
            </a:r>
          </a:p>
          <a:p>
            <a:endParaRPr lang="en-US" dirty="0"/>
          </a:p>
          <a:p>
            <a:r>
              <a:rPr lang="en-US" dirty="0"/>
              <a:t>Submit regardless of your points/level</a:t>
            </a:r>
          </a:p>
          <a:p>
            <a:endParaRPr lang="en-US" dirty="0"/>
          </a:p>
          <a:p>
            <a:r>
              <a:rPr lang="en-US" dirty="0"/>
              <a:t>Available at scouting.org/</a:t>
            </a:r>
            <a:r>
              <a:rPr lang="en-US" dirty="0" err="1"/>
              <a:t>jte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1200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533400"/>
            <a:ext cx="4495800" cy="914400"/>
          </a:xfrm>
        </p:spPr>
        <p:txBody>
          <a:bodyPr/>
          <a:lstStyle/>
          <a:p>
            <a:r>
              <a:rPr lang="en-US" dirty="0"/>
              <a:t>How to Log Your Service Hours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600201"/>
            <a:ext cx="4267200" cy="1142999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/>
              <a:t>https://stlbsa.org/activities/community-service-log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7850" y="2667000"/>
            <a:ext cx="3884150" cy="4114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B9F0AEE-DBC5-41F8-A866-15FD976F7F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" y="533400"/>
            <a:ext cx="4067175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719669"/>
      </p:ext>
    </p:extLst>
  </p:cSld>
  <p:clrMapOvr>
    <a:masterClrMapping/>
  </p:clrMapOvr>
</p:sld>
</file>

<file path=ppt/theme/theme1.xml><?xml version="1.0" encoding="utf-8"?>
<a:theme xmlns:a="http://schemas.openxmlformats.org/drawingml/2006/main" name="BSA Template_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BSA Template_5</Template>
  <TotalTime>9725</TotalTime>
  <Words>730</Words>
  <Application>Microsoft Office PowerPoint</Application>
  <PresentationFormat>On-screen Show (4:3)</PresentationFormat>
  <Paragraphs>82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BSA Template_5</vt:lpstr>
      <vt:lpstr>2020 – 2021 Unit Renewal Training</vt:lpstr>
      <vt:lpstr>Unit Renewal Email</vt:lpstr>
      <vt:lpstr>Schedule</vt:lpstr>
      <vt:lpstr>Steps for a Successful Renewal</vt:lpstr>
      <vt:lpstr>2021 Fee Structure </vt:lpstr>
      <vt:lpstr>Steps for a Successful Renewal</vt:lpstr>
      <vt:lpstr>Steps for a Successful Renewal</vt:lpstr>
      <vt:lpstr>PowerPoint Presentation</vt:lpstr>
      <vt:lpstr>How to Log Your Service Hours</vt:lpstr>
      <vt:lpstr>PowerPoint Presentation</vt:lpstr>
      <vt:lpstr>PowerPoint Presentation</vt:lpstr>
      <vt:lpstr>Renewal Due Date</vt:lpstr>
      <vt:lpstr>LIVE DEMO</vt:lpstr>
      <vt:lpstr>Defective Charters </vt:lpstr>
      <vt:lpstr>Renewal in a Nutshell</vt:lpstr>
      <vt:lpstr>Questions</vt:lpstr>
    </vt:vector>
  </TitlesOfParts>
  <Company>Certara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14: Membership and Recruiting</dc:title>
  <dc:creator>Tom Jones</dc:creator>
  <cp:lastModifiedBy>David Lane</cp:lastModifiedBy>
  <cp:revision>156</cp:revision>
  <cp:lastPrinted>2017-10-04T02:46:45Z</cp:lastPrinted>
  <dcterms:created xsi:type="dcterms:W3CDTF">2012-09-10T21:32:06Z</dcterms:created>
  <dcterms:modified xsi:type="dcterms:W3CDTF">2020-10-09T18:21:51Z</dcterms:modified>
</cp:coreProperties>
</file>