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23573da0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23573da0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23573da0c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23573da0c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23573da0c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23573da0c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23573da0c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23573da0c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23573da0c0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23573da0c0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23573da0c0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23573da0c0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23573da0c0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23573da0c0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stlbsa.org/camps/cub-scout-overnight-camps/" TargetMode="External"/><Relationship Id="rId4" Type="http://schemas.openxmlformats.org/officeDocument/2006/relationships/hyperlink" Target="mailto:camping@stlbsa.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620"/>
              <a:t>Cub Scout </a:t>
            </a:r>
            <a:r>
              <a:rPr b="1" lang="en" sz="2620"/>
              <a:t>Resident Camps</a:t>
            </a:r>
            <a:r>
              <a:rPr b="1" lang="en" sz="2620"/>
              <a:t> </a:t>
            </a:r>
            <a:endParaRPr b="1" sz="2620"/>
          </a:p>
        </p:txBody>
      </p:sp>
      <p:sp>
        <p:nvSpPr>
          <p:cNvPr id="55" name="Google Shape;55;p13"/>
          <p:cNvSpPr txBox="1"/>
          <p:nvPr>
            <p:ph idx="1" type="body"/>
          </p:nvPr>
        </p:nvSpPr>
        <p:spPr>
          <a:xfrm>
            <a:off x="311700" y="1117100"/>
            <a:ext cx="8520600" cy="3416400"/>
          </a:xfrm>
          <a:prstGeom prst="rect">
            <a:avLst/>
          </a:prstGeom>
        </p:spPr>
        <p:txBody>
          <a:bodyPr anchorCtr="0" anchor="t" bIns="91425" lIns="91425" spcFirstLastPara="1" rIns="91425" wrap="square" tIns="91425">
            <a:normAutofit/>
          </a:bodyPr>
          <a:lstStyle/>
          <a:p>
            <a:pPr indent="-339725" lvl="0" marL="457200" rtl="0" algn="l">
              <a:spcBef>
                <a:spcPts val="0"/>
              </a:spcBef>
              <a:spcAft>
                <a:spcPts val="0"/>
              </a:spcAft>
              <a:buClr>
                <a:srgbClr val="333333"/>
              </a:buClr>
              <a:buSzPts val="1750"/>
              <a:buChar char="●"/>
            </a:pPr>
            <a:r>
              <a:rPr b="1" lang="en" sz="1750">
                <a:solidFill>
                  <a:srgbClr val="333333"/>
                </a:solidFill>
                <a:highlight>
                  <a:srgbClr val="FFFFFF"/>
                </a:highlight>
              </a:rPr>
              <a:t>Cub Adventure Camp</a:t>
            </a:r>
            <a:endParaRPr b="1" sz="1750">
              <a:solidFill>
                <a:srgbClr val="333333"/>
              </a:solidFill>
              <a:highlight>
                <a:srgbClr val="FFFFFF"/>
              </a:highlight>
            </a:endParaRPr>
          </a:p>
          <a:p>
            <a:pPr indent="-314325" lvl="1" marL="914400" rtl="0" algn="l">
              <a:spcBef>
                <a:spcPts val="0"/>
              </a:spcBef>
              <a:spcAft>
                <a:spcPts val="0"/>
              </a:spcAft>
              <a:buClr>
                <a:srgbClr val="333333"/>
              </a:buClr>
              <a:buSzPts val="1350"/>
              <a:buChar char="○"/>
            </a:pPr>
            <a:r>
              <a:rPr b="1" lang="en" sz="1350">
                <a:solidFill>
                  <a:srgbClr val="333333"/>
                </a:solidFill>
                <a:highlight>
                  <a:srgbClr val="FFFFFF"/>
                </a:highlight>
              </a:rPr>
              <a:t>½ week all ages of Cubs </a:t>
            </a:r>
            <a:endParaRPr b="1" sz="1350">
              <a:solidFill>
                <a:srgbClr val="333333"/>
              </a:solidFill>
              <a:highlight>
                <a:srgbClr val="FFFFFF"/>
              </a:highlight>
            </a:endParaRPr>
          </a:p>
          <a:p>
            <a:pPr indent="-339725" lvl="0" marL="457200" rtl="0" algn="l">
              <a:spcBef>
                <a:spcPts val="0"/>
              </a:spcBef>
              <a:spcAft>
                <a:spcPts val="0"/>
              </a:spcAft>
              <a:buClr>
                <a:srgbClr val="333333"/>
              </a:buClr>
              <a:buSzPts val="1750"/>
              <a:buChar char="●"/>
            </a:pPr>
            <a:r>
              <a:rPr b="1" lang="en" sz="1750">
                <a:solidFill>
                  <a:srgbClr val="333333"/>
                </a:solidFill>
                <a:highlight>
                  <a:srgbClr val="FFFFFF"/>
                </a:highlight>
              </a:rPr>
              <a:t>AOL Camp</a:t>
            </a:r>
            <a:endParaRPr b="1" sz="1750">
              <a:solidFill>
                <a:srgbClr val="333333"/>
              </a:solidFill>
              <a:highlight>
                <a:srgbClr val="FFFFFF"/>
              </a:highlight>
            </a:endParaRPr>
          </a:p>
          <a:p>
            <a:pPr indent="-314325" lvl="1" marL="914400" rtl="0" algn="l">
              <a:spcBef>
                <a:spcPts val="0"/>
              </a:spcBef>
              <a:spcAft>
                <a:spcPts val="0"/>
              </a:spcAft>
              <a:buClr>
                <a:srgbClr val="333333"/>
              </a:buClr>
              <a:buSzPts val="1350"/>
              <a:buChar char="○"/>
            </a:pPr>
            <a:r>
              <a:rPr b="1" lang="en" sz="1350">
                <a:solidFill>
                  <a:srgbClr val="333333"/>
                </a:solidFill>
                <a:highlight>
                  <a:srgbClr val="FFFFFF"/>
                </a:highlight>
              </a:rPr>
              <a:t>Weeklong for 4th &amp; 5th Graders</a:t>
            </a:r>
            <a:endParaRPr b="1" sz="1350">
              <a:solidFill>
                <a:srgbClr val="333333"/>
              </a:solidFill>
              <a:highlight>
                <a:srgbClr val="FFFFFF"/>
              </a:highlight>
            </a:endParaRPr>
          </a:p>
          <a:p>
            <a:pPr indent="-339725" lvl="0" marL="457200" rtl="0" algn="l">
              <a:spcBef>
                <a:spcPts val="0"/>
              </a:spcBef>
              <a:spcAft>
                <a:spcPts val="0"/>
              </a:spcAft>
              <a:buClr>
                <a:srgbClr val="333333"/>
              </a:buClr>
              <a:buSzPts val="1750"/>
              <a:buChar char="●"/>
            </a:pPr>
            <a:r>
              <a:rPr b="1" lang="en" sz="1750">
                <a:solidFill>
                  <a:srgbClr val="333333"/>
                </a:solidFill>
                <a:highlight>
                  <a:srgbClr val="FFFFFF"/>
                </a:highlight>
              </a:rPr>
              <a:t>We</a:t>
            </a:r>
            <a:r>
              <a:rPr b="1" lang="en" sz="1750">
                <a:solidFill>
                  <a:srgbClr val="333333"/>
                </a:solidFill>
                <a:highlight>
                  <a:srgbClr val="FFFFFF"/>
                </a:highlight>
              </a:rPr>
              <a:t>belos </a:t>
            </a:r>
            <a:r>
              <a:rPr b="1" lang="en" sz="1750">
                <a:solidFill>
                  <a:srgbClr val="333333"/>
                </a:solidFill>
                <a:highlight>
                  <a:srgbClr val="FFFFFF"/>
                </a:highlight>
              </a:rPr>
              <a:t>Camp</a:t>
            </a:r>
            <a:endParaRPr b="1" sz="1750">
              <a:solidFill>
                <a:srgbClr val="333333"/>
              </a:solidFill>
              <a:highlight>
                <a:srgbClr val="FFFFFF"/>
              </a:highlight>
            </a:endParaRPr>
          </a:p>
          <a:p>
            <a:pPr indent="-314325" lvl="1" marL="914400" rtl="0" algn="l">
              <a:spcBef>
                <a:spcPts val="0"/>
              </a:spcBef>
              <a:spcAft>
                <a:spcPts val="0"/>
              </a:spcAft>
              <a:buClr>
                <a:srgbClr val="333333"/>
              </a:buClr>
              <a:buSzPts val="1350"/>
              <a:buChar char="○"/>
            </a:pPr>
            <a:r>
              <a:rPr b="1" lang="en" sz="1350">
                <a:solidFill>
                  <a:srgbClr val="333333"/>
                </a:solidFill>
                <a:highlight>
                  <a:srgbClr val="FFFFFF"/>
                </a:highlight>
              </a:rPr>
              <a:t>½ week for 4th &amp; 5th Graders</a:t>
            </a:r>
            <a:endParaRPr b="1" sz="1350">
              <a:solidFill>
                <a:srgbClr val="333333"/>
              </a:solidFill>
              <a:highlight>
                <a:srgbClr val="FFFFFF"/>
              </a:highlight>
            </a:endParaRPr>
          </a:p>
          <a:p>
            <a:pPr indent="-339725" lvl="0" marL="457200" rtl="0" algn="l">
              <a:spcBef>
                <a:spcPts val="0"/>
              </a:spcBef>
              <a:spcAft>
                <a:spcPts val="0"/>
              </a:spcAft>
              <a:buClr>
                <a:srgbClr val="333333"/>
              </a:buClr>
              <a:buSzPts val="1750"/>
              <a:buChar char="●"/>
            </a:pPr>
            <a:r>
              <a:rPr b="1" lang="en" sz="1750">
                <a:solidFill>
                  <a:srgbClr val="333333"/>
                </a:solidFill>
                <a:highlight>
                  <a:srgbClr val="FFFFFF"/>
                </a:highlight>
              </a:rPr>
              <a:t>Family Camp</a:t>
            </a:r>
            <a:endParaRPr b="1" sz="1750">
              <a:solidFill>
                <a:srgbClr val="333333"/>
              </a:solidFill>
              <a:highlight>
                <a:srgbClr val="FFFFFF"/>
              </a:highlight>
            </a:endParaRPr>
          </a:p>
          <a:p>
            <a:pPr indent="-314325" lvl="1" marL="914400" rtl="0" algn="l">
              <a:spcBef>
                <a:spcPts val="0"/>
              </a:spcBef>
              <a:spcAft>
                <a:spcPts val="0"/>
              </a:spcAft>
              <a:buClr>
                <a:srgbClr val="333333"/>
              </a:buClr>
              <a:buSzPts val="1350"/>
              <a:buChar char="○"/>
            </a:pPr>
            <a:r>
              <a:rPr b="1" lang="en" sz="1350">
                <a:solidFill>
                  <a:srgbClr val="333333"/>
                </a:solidFill>
                <a:highlight>
                  <a:srgbClr val="FFFFFF"/>
                </a:highlight>
              </a:rPr>
              <a:t>1 Night for the </a:t>
            </a:r>
            <a:r>
              <a:rPr b="1" lang="en" sz="1350">
                <a:solidFill>
                  <a:srgbClr val="333333"/>
                </a:solidFill>
                <a:highlight>
                  <a:srgbClr val="FFFFFF"/>
                </a:highlight>
              </a:rPr>
              <a:t>whole</a:t>
            </a:r>
            <a:r>
              <a:rPr b="1" lang="en" sz="1350">
                <a:solidFill>
                  <a:srgbClr val="333333"/>
                </a:solidFill>
                <a:highlight>
                  <a:srgbClr val="FFFFFF"/>
                </a:highlight>
              </a:rPr>
              <a:t> family </a:t>
            </a:r>
            <a:endParaRPr b="1" sz="1350">
              <a:solidFill>
                <a:srgbClr val="333333"/>
              </a:solidFill>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Program D</a:t>
            </a:r>
            <a:r>
              <a:rPr lang="en"/>
              <a:t>etails - All Camps </a:t>
            </a:r>
            <a:r>
              <a:rPr lang="en"/>
              <a:t> </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lnSpcReduction="20000"/>
          </a:bodyPr>
          <a:lstStyle/>
          <a:p>
            <a:pPr indent="-292100" lvl="0" marL="558800" rtl="0" algn="l">
              <a:lnSpc>
                <a:spcPct val="180000"/>
              </a:lnSpc>
              <a:spcBef>
                <a:spcPts val="0"/>
              </a:spcBef>
              <a:spcAft>
                <a:spcPts val="0"/>
              </a:spcAft>
              <a:buClr>
                <a:srgbClr val="333333"/>
              </a:buClr>
              <a:buSzPct val="100000"/>
              <a:buChar char="●"/>
            </a:pPr>
            <a:r>
              <a:rPr b="1" lang="en" sz="4000">
                <a:solidFill>
                  <a:srgbClr val="333333"/>
                </a:solidFill>
                <a:highlight>
                  <a:srgbClr val="FFFFFF"/>
                </a:highlight>
              </a:rPr>
              <a:t>Swimming:</a:t>
            </a:r>
            <a:r>
              <a:rPr lang="en" sz="4000">
                <a:solidFill>
                  <a:srgbClr val="333333"/>
                </a:solidFill>
                <a:highlight>
                  <a:srgbClr val="FFFFFF"/>
                </a:highlight>
              </a:rPr>
              <a:t> both instructional swim and free swim. Parents can see their children learn this vital skill and come back from summer camp more advanced in their swimming.</a:t>
            </a:r>
            <a:endParaRPr sz="4000">
              <a:solidFill>
                <a:srgbClr val="333333"/>
              </a:solidFill>
              <a:highlight>
                <a:srgbClr val="FFFFFF"/>
              </a:highlight>
            </a:endParaRPr>
          </a:p>
          <a:p>
            <a:pPr indent="-292100" lvl="0" marL="558800" rtl="0" algn="l">
              <a:lnSpc>
                <a:spcPct val="180000"/>
              </a:lnSpc>
              <a:spcBef>
                <a:spcPts val="0"/>
              </a:spcBef>
              <a:spcAft>
                <a:spcPts val="0"/>
              </a:spcAft>
              <a:buClr>
                <a:srgbClr val="333333"/>
              </a:buClr>
              <a:buSzPct val="100000"/>
              <a:buChar char="●"/>
            </a:pPr>
            <a:r>
              <a:rPr b="1" lang="en" sz="4000">
                <a:solidFill>
                  <a:srgbClr val="333333"/>
                </a:solidFill>
                <a:highlight>
                  <a:srgbClr val="FFFFFF"/>
                </a:highlight>
              </a:rPr>
              <a:t>Shooting Sports program: </a:t>
            </a:r>
            <a:r>
              <a:rPr lang="en" sz="4000">
                <a:solidFill>
                  <a:srgbClr val="333333"/>
                </a:solidFill>
                <a:highlight>
                  <a:srgbClr val="FFFFFF"/>
                </a:highlight>
              </a:rPr>
              <a:t>at each camp campers will get to try their hand at BB guns and archery. They will develop better motor skills and have fun with this program. They will get shooting experience and learn to respect shooting sports.</a:t>
            </a:r>
            <a:endParaRPr sz="4000">
              <a:solidFill>
                <a:srgbClr val="333333"/>
              </a:solidFill>
              <a:highlight>
                <a:srgbClr val="FFFFFF"/>
              </a:highlight>
            </a:endParaRPr>
          </a:p>
          <a:p>
            <a:pPr indent="-292100" lvl="0" marL="558800" rtl="0" algn="l">
              <a:lnSpc>
                <a:spcPct val="180000"/>
              </a:lnSpc>
              <a:spcBef>
                <a:spcPts val="0"/>
              </a:spcBef>
              <a:spcAft>
                <a:spcPts val="0"/>
              </a:spcAft>
              <a:buClr>
                <a:srgbClr val="333333"/>
              </a:buClr>
              <a:buSzPct val="100000"/>
              <a:buChar char="●"/>
            </a:pPr>
            <a:r>
              <a:rPr b="1" lang="en" sz="4000">
                <a:solidFill>
                  <a:srgbClr val="333333"/>
                </a:solidFill>
                <a:highlight>
                  <a:srgbClr val="FFFFFF"/>
                </a:highlight>
              </a:rPr>
              <a:t>Outdoor Skills:</a:t>
            </a:r>
            <a:r>
              <a:rPr lang="en" sz="4000">
                <a:solidFill>
                  <a:srgbClr val="333333"/>
                </a:solidFill>
                <a:highlight>
                  <a:srgbClr val="FFFFFF"/>
                </a:highlight>
              </a:rPr>
              <a:t> these programs highlight scout skills such as building a fire, wilderness survival, knot tying, and learning the ways of Scouting! They will have a general education of survival and camping from these programs.</a:t>
            </a:r>
            <a:endParaRPr sz="4000">
              <a:solidFill>
                <a:srgbClr val="333333"/>
              </a:solidFill>
              <a:highlight>
                <a:srgbClr val="FFFFFF"/>
              </a:highlight>
            </a:endParaRPr>
          </a:p>
          <a:p>
            <a:pPr indent="-292100" lvl="0" marL="558800" rtl="0" algn="l">
              <a:lnSpc>
                <a:spcPct val="180000"/>
              </a:lnSpc>
              <a:spcBef>
                <a:spcPts val="0"/>
              </a:spcBef>
              <a:spcAft>
                <a:spcPts val="0"/>
              </a:spcAft>
              <a:buClr>
                <a:srgbClr val="333333"/>
              </a:buClr>
              <a:buSzPct val="100000"/>
              <a:buChar char="●"/>
            </a:pPr>
            <a:r>
              <a:rPr b="1" lang="en" sz="4000">
                <a:solidFill>
                  <a:srgbClr val="333333"/>
                </a:solidFill>
                <a:highlight>
                  <a:srgbClr val="FFFFFF"/>
                </a:highlight>
              </a:rPr>
              <a:t>STEM</a:t>
            </a:r>
            <a:r>
              <a:rPr lang="en" sz="4000">
                <a:solidFill>
                  <a:srgbClr val="333333"/>
                </a:solidFill>
                <a:highlight>
                  <a:srgbClr val="FFFFFF"/>
                </a:highlight>
              </a:rPr>
              <a:t>: can include activities such as observing through microscopes, creating chemical reactions, launching rockets, learning snap circuits, discovering the scientific method, and more!</a:t>
            </a:r>
            <a:endParaRPr sz="4000">
              <a:solidFill>
                <a:srgbClr val="333333"/>
              </a:solidFill>
              <a:highlight>
                <a:srgbClr val="FFFFFF"/>
              </a:highlight>
            </a:endParaRPr>
          </a:p>
          <a:p>
            <a:pPr indent="-292100" lvl="0" marL="558800" rtl="0" algn="l">
              <a:lnSpc>
                <a:spcPct val="180000"/>
              </a:lnSpc>
              <a:spcBef>
                <a:spcPts val="0"/>
              </a:spcBef>
              <a:spcAft>
                <a:spcPts val="0"/>
              </a:spcAft>
              <a:buClr>
                <a:srgbClr val="333333"/>
              </a:buClr>
              <a:buSzPct val="100000"/>
              <a:buChar char="●"/>
            </a:pPr>
            <a:r>
              <a:rPr b="1" lang="en" sz="4000">
                <a:solidFill>
                  <a:srgbClr val="333333"/>
                </a:solidFill>
                <a:highlight>
                  <a:srgbClr val="FFFFFF"/>
                </a:highlight>
              </a:rPr>
              <a:t>Nature programs:</a:t>
            </a:r>
            <a:r>
              <a:rPr lang="en" sz="4000">
                <a:solidFill>
                  <a:srgbClr val="333333"/>
                </a:solidFill>
                <a:highlight>
                  <a:srgbClr val="FFFFFF"/>
                </a:highlight>
              </a:rPr>
              <a:t> observing wildlife local to the area (turtles, snakes, frogs, insects, etc.) and learning more about taking care of animals and our environment. Programs will discover local plants and give education on poison ivy and other plants to be cautious of. Planting and hiking the trails of each property are also part of this program.</a:t>
            </a:r>
            <a:endParaRPr sz="4000">
              <a:solidFill>
                <a:srgbClr val="333333"/>
              </a:solidFill>
              <a:highlight>
                <a:srgbClr val="FFFFFF"/>
              </a:highlight>
            </a:endParaRPr>
          </a:p>
          <a:p>
            <a:pPr indent="-292100" lvl="0" marL="558800" rtl="0" algn="l">
              <a:lnSpc>
                <a:spcPct val="180000"/>
              </a:lnSpc>
              <a:spcBef>
                <a:spcPts val="0"/>
              </a:spcBef>
              <a:spcAft>
                <a:spcPts val="0"/>
              </a:spcAft>
              <a:buClr>
                <a:srgbClr val="333333"/>
              </a:buClr>
              <a:buSzPct val="100000"/>
              <a:buChar char="●"/>
            </a:pPr>
            <a:r>
              <a:rPr lang="en" sz="4000">
                <a:solidFill>
                  <a:srgbClr val="333333"/>
                </a:solidFill>
                <a:highlight>
                  <a:srgbClr val="FFFFFF"/>
                </a:highlight>
              </a:rPr>
              <a:t>Each Overnight camp will have a </a:t>
            </a:r>
            <a:r>
              <a:rPr b="1" lang="en" sz="4000">
                <a:solidFill>
                  <a:srgbClr val="333333"/>
                </a:solidFill>
                <a:highlight>
                  <a:srgbClr val="FFFFFF"/>
                </a:highlight>
              </a:rPr>
              <a:t>campfire program</a:t>
            </a:r>
            <a:r>
              <a:rPr lang="en" sz="4000">
                <a:solidFill>
                  <a:srgbClr val="333333"/>
                </a:solidFill>
                <a:highlight>
                  <a:srgbClr val="FFFFFF"/>
                </a:highlight>
              </a:rPr>
              <a:t> one evening. The campers will enjoy songs and skits put on by their very own camp staff!</a:t>
            </a:r>
            <a:endParaRPr sz="4000">
              <a:solidFill>
                <a:srgbClr val="333333"/>
              </a:solidFill>
              <a:highlight>
                <a:srgbClr val="FFFFFF"/>
              </a:highlight>
            </a:endParaRPr>
          </a:p>
          <a:p>
            <a:pPr indent="-292100" lvl="0" marL="558800" rtl="0" algn="l">
              <a:lnSpc>
                <a:spcPct val="180000"/>
              </a:lnSpc>
              <a:spcBef>
                <a:spcPts val="0"/>
              </a:spcBef>
              <a:spcAft>
                <a:spcPts val="0"/>
              </a:spcAft>
              <a:buClr>
                <a:srgbClr val="333333"/>
              </a:buClr>
              <a:buSzPct val="100000"/>
              <a:buChar char="●"/>
            </a:pPr>
            <a:r>
              <a:rPr lang="en" sz="4000">
                <a:solidFill>
                  <a:srgbClr val="333333"/>
                </a:solidFill>
                <a:highlight>
                  <a:srgbClr val="FFFFFF"/>
                </a:highlight>
              </a:rPr>
              <a:t>All campers will receive a </a:t>
            </a:r>
            <a:r>
              <a:rPr b="1" lang="en" sz="4000">
                <a:solidFill>
                  <a:srgbClr val="333333"/>
                </a:solidFill>
                <a:highlight>
                  <a:srgbClr val="FFFFFF"/>
                </a:highlight>
              </a:rPr>
              <a:t>camp patch</a:t>
            </a:r>
            <a:r>
              <a:rPr lang="en" sz="4000">
                <a:solidFill>
                  <a:srgbClr val="333333"/>
                </a:solidFill>
                <a:highlight>
                  <a:srgbClr val="FFFFFF"/>
                </a:highlight>
              </a:rPr>
              <a:t> for attending!</a:t>
            </a:r>
            <a:endParaRPr sz="4000">
              <a:solidFill>
                <a:srgbClr val="333333"/>
              </a:solidFill>
              <a:highlight>
                <a:srgbClr val="FFFFFF"/>
              </a:highlight>
            </a:endParaRPr>
          </a:p>
          <a:p>
            <a:pPr indent="0" lvl="0" marL="457200" rtl="0" algn="l">
              <a:lnSpc>
                <a:spcPct val="180000"/>
              </a:lnSpc>
              <a:spcBef>
                <a:spcPts val="1500"/>
              </a:spcBef>
              <a:spcAft>
                <a:spcPts val="0"/>
              </a:spcAft>
              <a:buNone/>
            </a:pPr>
            <a:r>
              <a:t/>
            </a:r>
            <a:endParaRPr sz="1050">
              <a:solidFill>
                <a:srgbClr val="333333"/>
              </a:solidFill>
              <a:highlight>
                <a:srgbClr val="FFFFFF"/>
              </a:highlight>
            </a:endParaRPr>
          </a:p>
          <a:p>
            <a:pPr indent="0" lvl="0" marL="0" rtl="0" algn="l">
              <a:spcBef>
                <a:spcPts val="15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379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Cub Adventure Camp  - Four day/Three night camp Dates</a:t>
            </a:r>
            <a:endParaRPr/>
          </a:p>
        </p:txBody>
      </p:sp>
      <p:sp>
        <p:nvSpPr>
          <p:cNvPr id="67" name="Google Shape;67;p1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fontScale="47500" lnSpcReduction="20000"/>
          </a:bodyPr>
          <a:lstStyle/>
          <a:p>
            <a:pPr indent="0" lvl="0" marL="0" rtl="0" algn="l">
              <a:spcBef>
                <a:spcPts val="0"/>
              </a:spcBef>
              <a:spcAft>
                <a:spcPts val="0"/>
              </a:spcAft>
              <a:buClr>
                <a:schemeClr val="dk1"/>
              </a:buClr>
              <a:buSzPct val="51796"/>
              <a:buFont typeface="Arial"/>
              <a:buNone/>
            </a:pPr>
            <a:r>
              <a:rPr lang="en" sz="2123">
                <a:solidFill>
                  <a:schemeClr val="dk1"/>
                </a:solidFill>
              </a:rPr>
              <a:t>Camp May at the Beaumont Scout Reservation - High Ridge, MO</a:t>
            </a:r>
            <a:endParaRPr sz="2123">
              <a:solidFill>
                <a:schemeClr val="dk1"/>
              </a:solidFill>
            </a:endParaRPr>
          </a:p>
          <a:p>
            <a:pPr indent="0" lvl="0" marL="0" rtl="0" algn="l">
              <a:spcBef>
                <a:spcPts val="1200"/>
              </a:spcBef>
              <a:spcAft>
                <a:spcPts val="0"/>
              </a:spcAft>
              <a:buClr>
                <a:schemeClr val="dk1"/>
              </a:buClr>
              <a:buSzPct val="51796"/>
              <a:buFont typeface="Arial"/>
              <a:buNone/>
            </a:pPr>
            <a:r>
              <a:rPr lang="en" sz="2123">
                <a:solidFill>
                  <a:schemeClr val="dk1"/>
                </a:solidFill>
              </a:rPr>
              <a:t>Session 1: June 19 - 22</a:t>
            </a:r>
            <a:endParaRPr sz="2123">
              <a:solidFill>
                <a:schemeClr val="dk1"/>
              </a:solidFill>
            </a:endParaRPr>
          </a:p>
          <a:p>
            <a:pPr indent="0" lvl="0" marL="0" rtl="0" algn="l">
              <a:spcBef>
                <a:spcPts val="1200"/>
              </a:spcBef>
              <a:spcAft>
                <a:spcPts val="0"/>
              </a:spcAft>
              <a:buClr>
                <a:schemeClr val="dk1"/>
              </a:buClr>
              <a:buSzPct val="51796"/>
              <a:buFont typeface="Arial"/>
              <a:buNone/>
            </a:pPr>
            <a:r>
              <a:rPr lang="en" sz="2123">
                <a:solidFill>
                  <a:schemeClr val="dk1"/>
                </a:solidFill>
              </a:rPr>
              <a:t>Session 2: July 7 - 10</a:t>
            </a:r>
            <a:endParaRPr sz="2123">
              <a:solidFill>
                <a:schemeClr val="dk1"/>
              </a:solidFill>
            </a:endParaRPr>
          </a:p>
          <a:p>
            <a:pPr indent="0" lvl="0" marL="0" rtl="0" algn="l">
              <a:spcBef>
                <a:spcPts val="1200"/>
              </a:spcBef>
              <a:spcAft>
                <a:spcPts val="0"/>
              </a:spcAft>
              <a:buNone/>
            </a:pPr>
            <a:r>
              <a:rPr lang="en" sz="2123">
                <a:solidFill>
                  <a:schemeClr val="dk1"/>
                </a:solidFill>
              </a:rPr>
              <a:t>Session 3: July 14 - 17</a:t>
            </a:r>
            <a:endParaRPr sz="2123">
              <a:solidFill>
                <a:schemeClr val="dk1"/>
              </a:solidFill>
            </a:endParaRPr>
          </a:p>
          <a:p>
            <a:pPr indent="0" lvl="0" marL="0" rtl="0" algn="l">
              <a:spcBef>
                <a:spcPts val="1200"/>
              </a:spcBef>
              <a:spcAft>
                <a:spcPts val="0"/>
              </a:spcAft>
              <a:buNone/>
            </a:pPr>
            <a:r>
              <a:t/>
            </a:r>
            <a:endParaRPr sz="2123">
              <a:solidFill>
                <a:schemeClr val="dk1"/>
              </a:solidFill>
            </a:endParaRPr>
          </a:p>
          <a:p>
            <a:pPr indent="0" lvl="0" marL="0" rtl="0" algn="l">
              <a:spcBef>
                <a:spcPts val="1200"/>
              </a:spcBef>
              <a:spcAft>
                <a:spcPts val="0"/>
              </a:spcAft>
              <a:buNone/>
            </a:pPr>
            <a:r>
              <a:rPr lang="en" sz="2123">
                <a:solidFill>
                  <a:schemeClr val="dk1"/>
                </a:solidFill>
              </a:rPr>
              <a:t>Camp Warren Levis - Godfrey, IL</a:t>
            </a:r>
            <a:endParaRPr sz="2123">
              <a:solidFill>
                <a:schemeClr val="dk1"/>
              </a:solidFill>
            </a:endParaRPr>
          </a:p>
          <a:p>
            <a:pPr indent="0" lvl="0" marL="0" rtl="0" algn="l">
              <a:spcBef>
                <a:spcPts val="1200"/>
              </a:spcBef>
              <a:spcAft>
                <a:spcPts val="0"/>
              </a:spcAft>
              <a:buNone/>
            </a:pPr>
            <a:r>
              <a:rPr lang="en" sz="2123">
                <a:solidFill>
                  <a:schemeClr val="dk1"/>
                </a:solidFill>
              </a:rPr>
              <a:t>Session 1: June 9 - 12</a:t>
            </a:r>
            <a:endParaRPr sz="2123">
              <a:solidFill>
                <a:schemeClr val="dk1"/>
              </a:solidFill>
            </a:endParaRPr>
          </a:p>
          <a:p>
            <a:pPr indent="0" lvl="0" marL="0" rtl="0" algn="l">
              <a:spcBef>
                <a:spcPts val="1200"/>
              </a:spcBef>
              <a:spcAft>
                <a:spcPts val="0"/>
              </a:spcAft>
              <a:buNone/>
            </a:pPr>
            <a:r>
              <a:rPr lang="en" sz="2123">
                <a:solidFill>
                  <a:schemeClr val="dk1"/>
                </a:solidFill>
              </a:rPr>
              <a:t>Session 2: June 16 - 19</a:t>
            </a:r>
            <a:endParaRPr sz="2123">
              <a:solidFill>
                <a:schemeClr val="dk1"/>
              </a:solidFill>
            </a:endParaRPr>
          </a:p>
          <a:p>
            <a:pPr indent="0" lvl="0" marL="0" rtl="0" algn="l">
              <a:spcBef>
                <a:spcPts val="1200"/>
              </a:spcBef>
              <a:spcAft>
                <a:spcPts val="0"/>
              </a:spcAft>
              <a:buNone/>
            </a:pPr>
            <a:r>
              <a:rPr lang="en" sz="2123">
                <a:solidFill>
                  <a:schemeClr val="dk1"/>
                </a:solidFill>
              </a:rPr>
              <a:t>Session 3: June 30 - July 3</a:t>
            </a:r>
            <a:endParaRPr sz="2123">
              <a:solidFill>
                <a:schemeClr val="dk1"/>
              </a:solidFill>
            </a:endParaRPr>
          </a:p>
          <a:p>
            <a:pPr indent="0" lvl="0" marL="0" rtl="0" algn="l">
              <a:spcBef>
                <a:spcPts val="1200"/>
              </a:spcBef>
              <a:spcAft>
                <a:spcPts val="0"/>
              </a:spcAft>
              <a:buNone/>
            </a:pPr>
            <a:r>
              <a:t/>
            </a:r>
            <a:endParaRPr sz="1000">
              <a:solidFill>
                <a:schemeClr val="dk1"/>
              </a:solidFill>
            </a:endParaRPr>
          </a:p>
          <a:p>
            <a:pPr indent="0" lvl="0" marL="0" rtl="0" algn="l">
              <a:spcBef>
                <a:spcPts val="1200"/>
              </a:spcBef>
              <a:spcAft>
                <a:spcPts val="0"/>
              </a:spcAft>
              <a:buClr>
                <a:schemeClr val="dk1"/>
              </a:buClr>
              <a:buSzPct val="110000"/>
              <a:buFont typeface="Arial"/>
              <a:buNone/>
            </a:pPr>
            <a:r>
              <a:t/>
            </a:r>
            <a:endParaRPr sz="1000">
              <a:solidFill>
                <a:schemeClr val="dk1"/>
              </a:solidFill>
            </a:endParaRPr>
          </a:p>
          <a:p>
            <a:pPr indent="0" lvl="0" marL="0" rtl="0" algn="l">
              <a:spcBef>
                <a:spcPts val="1200"/>
              </a:spcBef>
              <a:spcAft>
                <a:spcPts val="1200"/>
              </a:spcAft>
              <a:buNone/>
            </a:pPr>
            <a:r>
              <a:t/>
            </a:r>
            <a:endParaRPr>
              <a:solidFill>
                <a:schemeClr val="dk1"/>
              </a:solidFill>
            </a:endParaRPr>
          </a:p>
        </p:txBody>
      </p:sp>
      <p:sp>
        <p:nvSpPr>
          <p:cNvPr id="68" name="Google Shape;68;p1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000">
                <a:solidFill>
                  <a:schemeClr val="dk1"/>
                </a:solidFill>
              </a:rPr>
              <a:t>Pine Ridge Scout Reservation - Makanda, IL</a:t>
            </a:r>
            <a:endParaRPr sz="1000">
              <a:solidFill>
                <a:schemeClr val="dk1"/>
              </a:solidFill>
            </a:endParaRPr>
          </a:p>
          <a:p>
            <a:pPr indent="0" lvl="0" marL="0" rtl="0" algn="l">
              <a:spcBef>
                <a:spcPts val="1200"/>
              </a:spcBef>
              <a:spcAft>
                <a:spcPts val="0"/>
              </a:spcAft>
              <a:buNone/>
            </a:pPr>
            <a:r>
              <a:rPr lang="en" sz="1000">
                <a:solidFill>
                  <a:schemeClr val="dk1"/>
                </a:solidFill>
              </a:rPr>
              <a:t>Session 1: July 17 - 20</a:t>
            </a:r>
            <a:endParaRPr sz="1000">
              <a:solidFill>
                <a:schemeClr val="dk1"/>
              </a:solidFill>
            </a:endParaRPr>
          </a:p>
          <a:p>
            <a:pPr indent="0" lvl="0" marL="0" rtl="0" algn="l">
              <a:spcBef>
                <a:spcPts val="1200"/>
              </a:spcBef>
              <a:spcAft>
                <a:spcPts val="0"/>
              </a:spcAft>
              <a:buNone/>
            </a:pPr>
            <a:r>
              <a:t/>
            </a:r>
            <a:endParaRPr sz="1000">
              <a:solidFill>
                <a:schemeClr val="dk1"/>
              </a:solidFill>
            </a:endParaRPr>
          </a:p>
          <a:p>
            <a:pPr indent="0" lvl="0" marL="0" rtl="0" algn="l">
              <a:spcBef>
                <a:spcPts val="1200"/>
              </a:spcBef>
              <a:spcAft>
                <a:spcPts val="0"/>
              </a:spcAft>
              <a:buNone/>
            </a:pPr>
            <a:r>
              <a:t/>
            </a:r>
            <a:endParaRPr sz="1000">
              <a:solidFill>
                <a:schemeClr val="dk1"/>
              </a:solidFill>
            </a:endParaRPr>
          </a:p>
          <a:p>
            <a:pPr indent="0" lvl="0" marL="0" rtl="0" algn="l">
              <a:spcBef>
                <a:spcPts val="1200"/>
              </a:spcBef>
              <a:spcAft>
                <a:spcPts val="0"/>
              </a:spcAft>
              <a:buNone/>
            </a:pPr>
            <a:r>
              <a:t/>
            </a:r>
            <a:endParaRPr sz="1000">
              <a:solidFill>
                <a:schemeClr val="dk1"/>
              </a:solidFill>
            </a:endParaRPr>
          </a:p>
          <a:p>
            <a:pPr indent="0" lvl="0" marL="0" rtl="0" algn="l">
              <a:spcBef>
                <a:spcPts val="1200"/>
              </a:spcBef>
              <a:spcAft>
                <a:spcPts val="0"/>
              </a:spcAft>
              <a:buNone/>
            </a:pPr>
            <a:r>
              <a:rPr lang="en" sz="1000">
                <a:solidFill>
                  <a:schemeClr val="dk1"/>
                </a:solidFill>
              </a:rPr>
              <a:t>Rhodes France Scout Reservation - Pana, IL</a:t>
            </a:r>
            <a:endParaRPr sz="1000">
              <a:solidFill>
                <a:schemeClr val="dk1"/>
              </a:solidFill>
            </a:endParaRPr>
          </a:p>
          <a:p>
            <a:pPr indent="0" lvl="0" marL="0" rtl="0" algn="l">
              <a:spcBef>
                <a:spcPts val="1200"/>
              </a:spcBef>
              <a:spcAft>
                <a:spcPts val="0"/>
              </a:spcAft>
              <a:buNone/>
            </a:pPr>
            <a:r>
              <a:rPr lang="en" sz="1000">
                <a:solidFill>
                  <a:schemeClr val="dk1"/>
                </a:solidFill>
              </a:rPr>
              <a:t>Session 1: July 21 - 24</a:t>
            </a:r>
            <a:endParaRPr sz="1000">
              <a:solidFill>
                <a:schemeClr val="dk1"/>
              </a:solidFill>
            </a:endParaRPr>
          </a:p>
          <a:p>
            <a:pPr indent="0" lvl="0" marL="0" rtl="0" algn="l">
              <a:spcBef>
                <a:spcPts val="1200"/>
              </a:spcBef>
              <a:spcAft>
                <a:spcPts val="0"/>
              </a:spcAft>
              <a:buClr>
                <a:schemeClr val="dk1"/>
              </a:buClr>
              <a:buSzPts val="1100"/>
              <a:buFont typeface="Arial"/>
              <a:buNone/>
            </a:pPr>
            <a:r>
              <a:t/>
            </a:r>
            <a:endParaRPr sz="10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AOL Camp - Weeklong Dates</a:t>
            </a:r>
            <a:endParaRPr/>
          </a:p>
        </p:txBody>
      </p:sp>
      <p:sp>
        <p:nvSpPr>
          <p:cNvPr id="74" name="Google Shape;74;p16"/>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000">
                <a:solidFill>
                  <a:schemeClr val="dk1"/>
                </a:solidFill>
              </a:rPr>
              <a:t>Camp May at the Beaumont Scout Reservation - High Ridge, MO</a:t>
            </a:r>
            <a:endParaRPr sz="1000">
              <a:solidFill>
                <a:schemeClr val="dk1"/>
              </a:solidFill>
            </a:endParaRPr>
          </a:p>
          <a:p>
            <a:pPr indent="0" lvl="0" marL="0" rtl="0" algn="l">
              <a:spcBef>
                <a:spcPts val="1200"/>
              </a:spcBef>
              <a:spcAft>
                <a:spcPts val="0"/>
              </a:spcAft>
              <a:buClr>
                <a:schemeClr val="dk1"/>
              </a:buClr>
              <a:buSzPts val="1100"/>
              <a:buFont typeface="Arial"/>
              <a:buNone/>
            </a:pPr>
            <a:r>
              <a:rPr lang="en" sz="1000">
                <a:solidFill>
                  <a:schemeClr val="dk1"/>
                </a:solidFill>
              </a:rPr>
              <a:t>Session 1: June 12 - 17</a:t>
            </a:r>
            <a:endParaRPr sz="1000">
              <a:solidFill>
                <a:schemeClr val="dk1"/>
              </a:solidFill>
            </a:endParaRPr>
          </a:p>
          <a:p>
            <a:pPr indent="0" lvl="0" marL="0" rtl="0" algn="l">
              <a:spcBef>
                <a:spcPts val="1200"/>
              </a:spcBef>
              <a:spcAft>
                <a:spcPts val="0"/>
              </a:spcAft>
              <a:buClr>
                <a:schemeClr val="dk1"/>
              </a:buClr>
              <a:buSzPts val="1100"/>
              <a:buFont typeface="Arial"/>
              <a:buNone/>
            </a:pPr>
            <a:r>
              <a:rPr lang="en" sz="1000">
                <a:solidFill>
                  <a:schemeClr val="dk1"/>
                </a:solidFill>
              </a:rPr>
              <a:t>Session 2: June 26 - July 1</a:t>
            </a:r>
            <a:endParaRPr sz="1000">
              <a:solidFill>
                <a:schemeClr val="dk1"/>
              </a:solidFill>
            </a:endParaRPr>
          </a:p>
          <a:p>
            <a:pPr indent="0" lvl="0" marL="0" rtl="0" algn="l">
              <a:spcBef>
                <a:spcPts val="1200"/>
              </a:spcBef>
              <a:spcAft>
                <a:spcPts val="1200"/>
              </a:spcAft>
              <a:buNone/>
            </a:pPr>
            <a:r>
              <a:t/>
            </a:r>
            <a:endParaRPr/>
          </a:p>
        </p:txBody>
      </p:sp>
      <p:sp>
        <p:nvSpPr>
          <p:cNvPr id="75" name="Google Shape;75;p16"/>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000">
                <a:solidFill>
                  <a:schemeClr val="dk1"/>
                </a:solidFill>
              </a:rPr>
              <a:t>Swift Base at S-F Scout Ranch  - Knob Lick , MO</a:t>
            </a:r>
            <a:endParaRPr sz="1000">
              <a:solidFill>
                <a:schemeClr val="dk1"/>
              </a:solidFill>
            </a:endParaRPr>
          </a:p>
          <a:p>
            <a:pPr indent="0" lvl="0" marL="0" rtl="0" algn="l">
              <a:spcBef>
                <a:spcPts val="1200"/>
              </a:spcBef>
              <a:spcAft>
                <a:spcPts val="0"/>
              </a:spcAft>
              <a:buClr>
                <a:schemeClr val="dk1"/>
              </a:buClr>
              <a:buSzPts val="1100"/>
              <a:buFont typeface="Arial"/>
              <a:buNone/>
            </a:pPr>
            <a:r>
              <a:rPr lang="en" sz="1000">
                <a:solidFill>
                  <a:schemeClr val="dk1"/>
                </a:solidFill>
              </a:rPr>
              <a:t>Session 1: July 17 - 22</a:t>
            </a:r>
            <a:endParaRPr sz="10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Webelos Camp - Half Week Dates</a:t>
            </a:r>
            <a:endParaRPr/>
          </a:p>
        </p:txBody>
      </p:sp>
      <p:sp>
        <p:nvSpPr>
          <p:cNvPr id="81" name="Google Shape;81;p17"/>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000">
                <a:solidFill>
                  <a:schemeClr val="dk1"/>
                </a:solidFill>
              </a:rPr>
              <a:t>Pine Ridge Scout Camp - Makanda, IL</a:t>
            </a:r>
            <a:endParaRPr sz="1000">
              <a:solidFill>
                <a:schemeClr val="dk1"/>
              </a:solidFill>
            </a:endParaRPr>
          </a:p>
          <a:p>
            <a:pPr indent="0" lvl="0" marL="0" rtl="0" algn="l">
              <a:spcBef>
                <a:spcPts val="1200"/>
              </a:spcBef>
              <a:spcAft>
                <a:spcPts val="0"/>
              </a:spcAft>
              <a:buNone/>
            </a:pPr>
            <a:r>
              <a:rPr lang="en" sz="1000">
                <a:solidFill>
                  <a:schemeClr val="dk1"/>
                </a:solidFill>
              </a:rPr>
              <a:t>Session 1: July 21 - 24</a:t>
            </a:r>
            <a:endParaRPr sz="1000">
              <a:solidFill>
                <a:schemeClr val="dk1"/>
              </a:solidFill>
            </a:endParaRPr>
          </a:p>
          <a:p>
            <a:pPr indent="0" lvl="0" marL="0" rtl="0" algn="l">
              <a:spcBef>
                <a:spcPts val="1200"/>
              </a:spcBef>
              <a:spcAft>
                <a:spcPts val="0"/>
              </a:spcAft>
              <a:buNone/>
            </a:pPr>
            <a:r>
              <a:t/>
            </a:r>
            <a:endParaRPr sz="1000">
              <a:solidFill>
                <a:schemeClr val="dk1"/>
              </a:solidFill>
            </a:endParaRPr>
          </a:p>
          <a:p>
            <a:pPr indent="0" lvl="0" marL="0" rtl="0" algn="l">
              <a:spcBef>
                <a:spcPts val="1200"/>
              </a:spcBef>
              <a:spcAft>
                <a:spcPts val="0"/>
              </a:spcAft>
              <a:buNone/>
            </a:pPr>
            <a:r>
              <a:rPr lang="en" sz="1000">
                <a:solidFill>
                  <a:schemeClr val="dk1"/>
                </a:solidFill>
              </a:rPr>
              <a:t>Camp May at the Beaumont Scout Reservation - High Ridge, MO</a:t>
            </a:r>
            <a:endParaRPr sz="1000">
              <a:solidFill>
                <a:schemeClr val="dk1"/>
              </a:solidFill>
            </a:endParaRPr>
          </a:p>
          <a:p>
            <a:pPr indent="0" lvl="0" marL="0" rtl="0" algn="l">
              <a:spcBef>
                <a:spcPts val="1200"/>
              </a:spcBef>
              <a:spcAft>
                <a:spcPts val="0"/>
              </a:spcAft>
              <a:buNone/>
            </a:pPr>
            <a:r>
              <a:rPr lang="en" sz="1000">
                <a:solidFill>
                  <a:schemeClr val="dk1"/>
                </a:solidFill>
              </a:rPr>
              <a:t>Session 1: June 23 - 26</a:t>
            </a:r>
            <a:endParaRPr sz="1000">
              <a:solidFill>
                <a:schemeClr val="dk1"/>
              </a:solidFill>
            </a:endParaRPr>
          </a:p>
          <a:p>
            <a:pPr indent="0" lvl="0" marL="0" rtl="0" algn="l">
              <a:spcBef>
                <a:spcPts val="1200"/>
              </a:spcBef>
              <a:spcAft>
                <a:spcPts val="0"/>
              </a:spcAft>
              <a:buNone/>
            </a:pPr>
            <a:r>
              <a:rPr lang="en" sz="1000">
                <a:solidFill>
                  <a:schemeClr val="dk1"/>
                </a:solidFill>
              </a:rPr>
              <a:t>Session 2: July 10 - 13</a:t>
            </a:r>
            <a:endParaRPr sz="1000">
              <a:solidFill>
                <a:schemeClr val="dk1"/>
              </a:solidFill>
            </a:endParaRPr>
          </a:p>
          <a:p>
            <a:pPr indent="0" lvl="0" marL="0" rtl="0" algn="l">
              <a:spcBef>
                <a:spcPts val="1200"/>
              </a:spcBef>
              <a:spcAft>
                <a:spcPts val="0"/>
              </a:spcAft>
              <a:buClr>
                <a:schemeClr val="dk1"/>
              </a:buClr>
              <a:buSzPts val="1100"/>
              <a:buFont typeface="Arial"/>
              <a:buNone/>
            </a:pPr>
            <a:r>
              <a:t/>
            </a:r>
            <a:endParaRPr sz="1000">
              <a:solidFill>
                <a:schemeClr val="dk1"/>
              </a:solidFill>
            </a:endParaRPr>
          </a:p>
          <a:p>
            <a:pPr indent="0" lvl="0" marL="0" rtl="0" algn="l">
              <a:spcBef>
                <a:spcPts val="1200"/>
              </a:spcBef>
              <a:spcAft>
                <a:spcPts val="1200"/>
              </a:spcAft>
              <a:buNone/>
            </a:pPr>
            <a:r>
              <a:t/>
            </a:r>
            <a:endParaRPr/>
          </a:p>
        </p:txBody>
      </p:sp>
      <p:sp>
        <p:nvSpPr>
          <p:cNvPr id="82" name="Google Shape;82;p17"/>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000">
                <a:solidFill>
                  <a:schemeClr val="dk1"/>
                </a:solidFill>
              </a:rPr>
              <a:t>Rhodes France Scout Reservation - Pana, IL</a:t>
            </a:r>
            <a:endParaRPr sz="1000">
              <a:solidFill>
                <a:schemeClr val="dk1"/>
              </a:solidFill>
            </a:endParaRPr>
          </a:p>
          <a:p>
            <a:pPr indent="0" lvl="0" marL="0" rtl="0" algn="l">
              <a:spcBef>
                <a:spcPts val="1200"/>
              </a:spcBef>
              <a:spcAft>
                <a:spcPts val="0"/>
              </a:spcAft>
              <a:buClr>
                <a:schemeClr val="dk1"/>
              </a:buClr>
              <a:buSzPts val="1100"/>
              <a:buFont typeface="Arial"/>
              <a:buNone/>
            </a:pPr>
            <a:r>
              <a:rPr lang="en" sz="1000">
                <a:solidFill>
                  <a:schemeClr val="dk1"/>
                </a:solidFill>
              </a:rPr>
              <a:t>Session 1: July 28 - July 31</a:t>
            </a:r>
            <a:endParaRPr sz="10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Family Camp - One Night Dates</a:t>
            </a:r>
            <a:endParaRPr/>
          </a:p>
        </p:txBody>
      </p:sp>
      <p:sp>
        <p:nvSpPr>
          <p:cNvPr id="88" name="Google Shape;88;p18"/>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000">
                <a:solidFill>
                  <a:schemeClr val="dk1"/>
                </a:solidFill>
              </a:rPr>
              <a:t>Camp Warren Levis - Godfrey, IL</a:t>
            </a:r>
            <a:endParaRPr sz="1000">
              <a:solidFill>
                <a:schemeClr val="dk1"/>
              </a:solidFill>
            </a:endParaRPr>
          </a:p>
          <a:p>
            <a:pPr indent="0" lvl="0" marL="0" rtl="0" algn="l">
              <a:spcBef>
                <a:spcPts val="1200"/>
              </a:spcBef>
              <a:spcAft>
                <a:spcPts val="0"/>
              </a:spcAft>
              <a:buNone/>
            </a:pPr>
            <a:r>
              <a:rPr lang="en" sz="1000">
                <a:solidFill>
                  <a:schemeClr val="dk1"/>
                </a:solidFill>
              </a:rPr>
              <a:t>June 25-26</a:t>
            </a:r>
            <a:endParaRPr sz="1000">
              <a:solidFill>
                <a:schemeClr val="dk1"/>
              </a:solidFill>
            </a:endParaRPr>
          </a:p>
          <a:p>
            <a:pPr indent="0" lvl="0" marL="0" rtl="0" algn="l">
              <a:spcBef>
                <a:spcPts val="1200"/>
              </a:spcBef>
              <a:spcAft>
                <a:spcPts val="0"/>
              </a:spcAft>
              <a:buNone/>
            </a:pPr>
            <a:r>
              <a:t/>
            </a:r>
            <a:endParaRPr sz="1000">
              <a:solidFill>
                <a:schemeClr val="dk1"/>
              </a:solidFill>
            </a:endParaRPr>
          </a:p>
          <a:p>
            <a:pPr indent="0" lvl="0" marL="0" rtl="0" algn="l">
              <a:spcBef>
                <a:spcPts val="1200"/>
              </a:spcBef>
              <a:spcAft>
                <a:spcPts val="0"/>
              </a:spcAft>
              <a:buNone/>
            </a:pPr>
            <a:r>
              <a:rPr lang="en" sz="1000">
                <a:solidFill>
                  <a:schemeClr val="dk1"/>
                </a:solidFill>
              </a:rPr>
              <a:t>Famous Eagle at S-F Scout Ranch - Farmington, MO</a:t>
            </a:r>
            <a:endParaRPr sz="1000">
              <a:solidFill>
                <a:schemeClr val="dk1"/>
              </a:solidFill>
            </a:endParaRPr>
          </a:p>
          <a:p>
            <a:pPr indent="0" lvl="0" marL="0" rtl="0" algn="l">
              <a:spcBef>
                <a:spcPts val="1200"/>
              </a:spcBef>
              <a:spcAft>
                <a:spcPts val="0"/>
              </a:spcAft>
              <a:buNone/>
            </a:pPr>
            <a:r>
              <a:rPr lang="en" sz="1000">
                <a:solidFill>
                  <a:schemeClr val="dk1"/>
                </a:solidFill>
              </a:rPr>
              <a:t>July 16-17</a:t>
            </a:r>
            <a:endParaRPr sz="1000">
              <a:solidFill>
                <a:schemeClr val="dk1"/>
              </a:solidFill>
            </a:endParaRPr>
          </a:p>
          <a:p>
            <a:pPr indent="0" lvl="0" marL="0" rtl="0" algn="l">
              <a:spcBef>
                <a:spcPts val="1200"/>
              </a:spcBef>
              <a:spcAft>
                <a:spcPts val="0"/>
              </a:spcAft>
              <a:buClr>
                <a:schemeClr val="dk1"/>
              </a:buClr>
              <a:buSzPts val="1100"/>
              <a:buFont typeface="Arial"/>
              <a:buNone/>
            </a:pPr>
            <a:r>
              <a:t/>
            </a:r>
            <a:endParaRPr sz="1000">
              <a:solidFill>
                <a:schemeClr val="dk1"/>
              </a:solidFill>
            </a:endParaRPr>
          </a:p>
          <a:p>
            <a:pPr indent="0" lvl="0" marL="0" rtl="0" algn="l">
              <a:spcBef>
                <a:spcPts val="1200"/>
              </a:spcBef>
              <a:spcAft>
                <a:spcPts val="1200"/>
              </a:spcAft>
              <a:buNone/>
            </a:pPr>
            <a:r>
              <a:t/>
            </a:r>
            <a:endParaRPr/>
          </a:p>
        </p:txBody>
      </p:sp>
      <p:sp>
        <p:nvSpPr>
          <p:cNvPr id="89" name="Google Shape;89;p18"/>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000">
                <a:solidFill>
                  <a:schemeClr val="dk1"/>
                </a:solidFill>
              </a:rPr>
              <a:t>Camp May on the Beaumont Scout Reservation - High Ridge, MO</a:t>
            </a:r>
            <a:endParaRPr sz="1000">
              <a:solidFill>
                <a:schemeClr val="dk1"/>
              </a:solidFill>
            </a:endParaRPr>
          </a:p>
          <a:p>
            <a:pPr indent="0" lvl="0" marL="0" rtl="0" algn="l">
              <a:spcBef>
                <a:spcPts val="1200"/>
              </a:spcBef>
              <a:spcAft>
                <a:spcPts val="0"/>
              </a:spcAft>
              <a:buClr>
                <a:schemeClr val="dk1"/>
              </a:buClr>
              <a:buSzPts val="1100"/>
              <a:buFont typeface="Arial"/>
              <a:buNone/>
            </a:pPr>
            <a:r>
              <a:rPr lang="en" sz="1000">
                <a:solidFill>
                  <a:schemeClr val="dk1"/>
                </a:solidFill>
              </a:rPr>
              <a:t>Session 1: June 18 - 19</a:t>
            </a:r>
            <a:endParaRPr sz="1000">
              <a:solidFill>
                <a:schemeClr val="dk1"/>
              </a:solidFill>
            </a:endParaRPr>
          </a:p>
          <a:p>
            <a:pPr indent="0" lvl="0" marL="0" rtl="0" algn="l">
              <a:spcBef>
                <a:spcPts val="1200"/>
              </a:spcBef>
              <a:spcAft>
                <a:spcPts val="0"/>
              </a:spcAft>
              <a:buClr>
                <a:schemeClr val="dk1"/>
              </a:buClr>
              <a:buSzPts val="1100"/>
              <a:buFont typeface="Arial"/>
              <a:buNone/>
            </a:pPr>
            <a:r>
              <a:rPr lang="en" sz="1000">
                <a:solidFill>
                  <a:schemeClr val="dk1"/>
                </a:solidFill>
              </a:rPr>
              <a:t>Session 2: July 2- 3</a:t>
            </a:r>
            <a:endParaRPr sz="10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Learn More </a:t>
            </a:r>
            <a:endParaRPr/>
          </a:p>
        </p:txBody>
      </p:sp>
      <p:sp>
        <p:nvSpPr>
          <p:cNvPr id="95" name="Google Shape;95;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https://stlbsa.org/camps/cub-scout-overnight-camps/</a:t>
            </a:r>
            <a:endParaRPr/>
          </a:p>
          <a:p>
            <a:pPr indent="0" lvl="0" marL="0" rtl="0" algn="l">
              <a:spcBef>
                <a:spcPts val="1200"/>
              </a:spcBef>
              <a:spcAft>
                <a:spcPts val="0"/>
              </a:spcAft>
              <a:buNone/>
            </a:pPr>
            <a:r>
              <a:rPr lang="en"/>
              <a:t>email </a:t>
            </a:r>
            <a:r>
              <a:rPr lang="en" u="sng">
                <a:solidFill>
                  <a:schemeClr val="hlink"/>
                </a:solidFill>
                <a:hlinkClick r:id="rId4"/>
              </a:rPr>
              <a:t>camping@stlbsa.org</a:t>
            </a:r>
            <a:endParaRPr/>
          </a:p>
          <a:p>
            <a:pPr indent="0" lvl="0" marL="0" rtl="0" algn="l">
              <a:spcBef>
                <a:spcPts val="1200"/>
              </a:spcBef>
              <a:spcAft>
                <a:spcPts val="1200"/>
              </a:spcAft>
              <a:buNone/>
            </a:pP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