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426B"/>
    <a:srgbClr val="E7E6F2"/>
    <a:srgbClr val="486FBC"/>
    <a:srgbClr val="87A1D3"/>
    <a:srgbClr val="A0B7DF"/>
    <a:srgbClr val="A8A8A8"/>
    <a:srgbClr val="345A9E"/>
    <a:srgbClr val="496DB5"/>
    <a:srgbClr val="70AD47"/>
    <a:srgbClr val="CFCF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9" autoAdjust="0"/>
    <p:restoredTop sz="94660"/>
  </p:normalViewPr>
  <p:slideViewPr>
    <p:cSldViewPr snapToGrid="0">
      <p:cViewPr varScale="1">
        <p:scale>
          <a:sx n="66" d="100"/>
          <a:sy n="66" d="100"/>
        </p:scale>
        <p:origin x="251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223D51-C03B-4926-AB14-81D95D23055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749AF-4C86-4023-A80A-1A35396AE752}" type="slidenum">
              <a:rPr lang="en-US" smtClean="0"/>
              <a:t>‹#›</a:t>
            </a:fld>
            <a:endParaRPr lang="en-US"/>
          </a:p>
        </p:txBody>
      </p:sp>
    </p:spTree>
    <p:extLst>
      <p:ext uri="{BB962C8B-B14F-4D97-AF65-F5344CB8AC3E}">
        <p14:creationId xmlns:p14="http://schemas.microsoft.com/office/powerpoint/2010/main" val="2128643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223D51-C03B-4926-AB14-81D95D23055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749AF-4C86-4023-A80A-1A35396AE752}" type="slidenum">
              <a:rPr lang="en-US" smtClean="0"/>
              <a:t>‹#›</a:t>
            </a:fld>
            <a:endParaRPr lang="en-US"/>
          </a:p>
        </p:txBody>
      </p:sp>
    </p:spTree>
    <p:extLst>
      <p:ext uri="{BB962C8B-B14F-4D97-AF65-F5344CB8AC3E}">
        <p14:creationId xmlns:p14="http://schemas.microsoft.com/office/powerpoint/2010/main" val="3669218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223D51-C03B-4926-AB14-81D95D23055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749AF-4C86-4023-A80A-1A35396AE752}" type="slidenum">
              <a:rPr lang="en-US" smtClean="0"/>
              <a:t>‹#›</a:t>
            </a:fld>
            <a:endParaRPr lang="en-US"/>
          </a:p>
        </p:txBody>
      </p:sp>
    </p:spTree>
    <p:extLst>
      <p:ext uri="{BB962C8B-B14F-4D97-AF65-F5344CB8AC3E}">
        <p14:creationId xmlns:p14="http://schemas.microsoft.com/office/powerpoint/2010/main" val="1212334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223D51-C03B-4926-AB14-81D95D23055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749AF-4C86-4023-A80A-1A35396AE752}" type="slidenum">
              <a:rPr lang="en-US" smtClean="0"/>
              <a:t>‹#›</a:t>
            </a:fld>
            <a:endParaRPr lang="en-US"/>
          </a:p>
        </p:txBody>
      </p:sp>
    </p:spTree>
    <p:extLst>
      <p:ext uri="{BB962C8B-B14F-4D97-AF65-F5344CB8AC3E}">
        <p14:creationId xmlns:p14="http://schemas.microsoft.com/office/powerpoint/2010/main" val="1083649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223D51-C03B-4926-AB14-81D95D23055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749AF-4C86-4023-A80A-1A35396AE752}" type="slidenum">
              <a:rPr lang="en-US" smtClean="0"/>
              <a:t>‹#›</a:t>
            </a:fld>
            <a:endParaRPr lang="en-US"/>
          </a:p>
        </p:txBody>
      </p:sp>
    </p:spTree>
    <p:extLst>
      <p:ext uri="{BB962C8B-B14F-4D97-AF65-F5344CB8AC3E}">
        <p14:creationId xmlns:p14="http://schemas.microsoft.com/office/powerpoint/2010/main" val="2908577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223D51-C03B-4926-AB14-81D95D230557}"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5749AF-4C86-4023-A80A-1A35396AE752}" type="slidenum">
              <a:rPr lang="en-US" smtClean="0"/>
              <a:t>‹#›</a:t>
            </a:fld>
            <a:endParaRPr lang="en-US"/>
          </a:p>
        </p:txBody>
      </p:sp>
    </p:spTree>
    <p:extLst>
      <p:ext uri="{BB962C8B-B14F-4D97-AF65-F5344CB8AC3E}">
        <p14:creationId xmlns:p14="http://schemas.microsoft.com/office/powerpoint/2010/main" val="2642926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223D51-C03B-4926-AB14-81D95D230557}" type="datetimeFigureOut">
              <a:rPr lang="en-US" smtClean="0"/>
              <a:t>8/7/2023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5749AF-4C86-4023-A80A-1A35396AE752}" type="slidenum">
              <a:rPr lang="en-US" smtClean="0"/>
              <a:t>‹#›</a:t>
            </a:fld>
            <a:endParaRPr lang="en-US"/>
          </a:p>
        </p:txBody>
      </p:sp>
    </p:spTree>
    <p:extLst>
      <p:ext uri="{BB962C8B-B14F-4D97-AF65-F5344CB8AC3E}">
        <p14:creationId xmlns:p14="http://schemas.microsoft.com/office/powerpoint/2010/main" val="3363780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223D51-C03B-4926-AB14-81D95D230557}" type="datetimeFigureOut">
              <a:rPr lang="en-US" smtClean="0"/>
              <a:t>8/7/2023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5749AF-4C86-4023-A80A-1A35396AE752}" type="slidenum">
              <a:rPr lang="en-US" smtClean="0"/>
              <a:t>‹#›</a:t>
            </a:fld>
            <a:endParaRPr lang="en-US"/>
          </a:p>
        </p:txBody>
      </p:sp>
    </p:spTree>
    <p:extLst>
      <p:ext uri="{BB962C8B-B14F-4D97-AF65-F5344CB8AC3E}">
        <p14:creationId xmlns:p14="http://schemas.microsoft.com/office/powerpoint/2010/main" val="990840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223D51-C03B-4926-AB14-81D95D230557}" type="datetimeFigureOut">
              <a:rPr lang="en-US" smtClean="0"/>
              <a:t>8/7/2023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5749AF-4C86-4023-A80A-1A35396AE752}" type="slidenum">
              <a:rPr lang="en-US" smtClean="0"/>
              <a:t>‹#›</a:t>
            </a:fld>
            <a:endParaRPr lang="en-US"/>
          </a:p>
        </p:txBody>
      </p:sp>
    </p:spTree>
    <p:extLst>
      <p:ext uri="{BB962C8B-B14F-4D97-AF65-F5344CB8AC3E}">
        <p14:creationId xmlns:p14="http://schemas.microsoft.com/office/powerpoint/2010/main" val="3260423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C223D51-C03B-4926-AB14-81D95D230557}"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5749AF-4C86-4023-A80A-1A35396AE752}" type="slidenum">
              <a:rPr lang="en-US" smtClean="0"/>
              <a:t>‹#›</a:t>
            </a:fld>
            <a:endParaRPr lang="en-US"/>
          </a:p>
        </p:txBody>
      </p:sp>
    </p:spTree>
    <p:extLst>
      <p:ext uri="{BB962C8B-B14F-4D97-AF65-F5344CB8AC3E}">
        <p14:creationId xmlns:p14="http://schemas.microsoft.com/office/powerpoint/2010/main" val="3367926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C223D51-C03B-4926-AB14-81D95D230557}"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5749AF-4C86-4023-A80A-1A35396AE752}" type="slidenum">
              <a:rPr lang="en-US" smtClean="0"/>
              <a:t>‹#›</a:t>
            </a:fld>
            <a:endParaRPr lang="en-US"/>
          </a:p>
        </p:txBody>
      </p:sp>
    </p:spTree>
    <p:extLst>
      <p:ext uri="{BB962C8B-B14F-4D97-AF65-F5344CB8AC3E}">
        <p14:creationId xmlns:p14="http://schemas.microsoft.com/office/powerpoint/2010/main" val="3764991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4C223D51-C03B-4926-AB14-81D95D230557}" type="datetimeFigureOut">
              <a:rPr lang="en-US" smtClean="0"/>
              <a:t>8/7/2023</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95749AF-4C86-4023-A80A-1A35396AE752}" type="slidenum">
              <a:rPr lang="en-US" smtClean="0"/>
              <a:t>‹#›</a:t>
            </a:fld>
            <a:endParaRPr lang="en-US"/>
          </a:p>
        </p:txBody>
      </p:sp>
    </p:spTree>
    <p:extLst>
      <p:ext uri="{BB962C8B-B14F-4D97-AF65-F5344CB8AC3E}">
        <p14:creationId xmlns:p14="http://schemas.microsoft.com/office/powerpoint/2010/main" val="13474315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4.png"/><Relationship Id="rId12"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7.jpeg"/><Relationship Id="rId5" Type="http://schemas.openxmlformats.org/officeDocument/2006/relationships/image" Target="../media/image4.svg"/><Relationship Id="rId10" Type="http://schemas.openxmlformats.org/officeDocument/2006/relationships/image" Target="../media/image6.jpe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0.gif"/></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96975146-8DE3-5F9F-4205-20301568373C}"/>
              </a:ext>
            </a:extLst>
          </p:cNvPr>
          <p:cNvGrpSpPr/>
          <p:nvPr/>
        </p:nvGrpSpPr>
        <p:grpSpPr>
          <a:xfrm>
            <a:off x="-6976" y="-11645"/>
            <a:ext cx="7368581" cy="4320098"/>
            <a:chOff x="-66694" y="31746"/>
            <a:chExt cx="7368581" cy="4320098"/>
          </a:xfrm>
        </p:grpSpPr>
        <p:sp>
          <p:nvSpPr>
            <p:cNvPr id="5" name="Rectangle 4">
              <a:extLst>
                <a:ext uri="{FF2B5EF4-FFF2-40B4-BE49-F238E27FC236}">
                  <a16:creationId xmlns:a16="http://schemas.microsoft.com/office/drawing/2014/main" id="{7B800893-F8C8-420F-CB7F-236D3BF481E3}"/>
                </a:ext>
              </a:extLst>
            </p:cNvPr>
            <p:cNvSpPr/>
            <p:nvPr/>
          </p:nvSpPr>
          <p:spPr>
            <a:xfrm>
              <a:off x="-66694" y="31746"/>
              <a:ext cx="6864975" cy="3322108"/>
            </a:xfrm>
            <a:prstGeom prst="rect">
              <a:avLst/>
            </a:prstGeom>
            <a:solidFill>
              <a:srgbClr val="486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7D403C8-27C9-FA82-5655-F41C2E0C9593}"/>
                </a:ext>
              </a:extLst>
            </p:cNvPr>
            <p:cNvSpPr/>
            <p:nvPr/>
          </p:nvSpPr>
          <p:spPr>
            <a:xfrm rot="20564448">
              <a:off x="78397" y="2189474"/>
              <a:ext cx="7223490" cy="21623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Flowchart: Connector 12">
            <a:extLst>
              <a:ext uri="{FF2B5EF4-FFF2-40B4-BE49-F238E27FC236}">
                <a16:creationId xmlns:a16="http://schemas.microsoft.com/office/drawing/2014/main" id="{B60C907D-B907-C876-B189-0EB7F0DBD2EE}"/>
              </a:ext>
            </a:extLst>
          </p:cNvPr>
          <p:cNvSpPr/>
          <p:nvPr/>
        </p:nvSpPr>
        <p:spPr>
          <a:xfrm>
            <a:off x="2996538" y="837840"/>
            <a:ext cx="4014499" cy="3790426"/>
          </a:xfrm>
          <a:prstGeom prst="flowChartConnector">
            <a:avLst/>
          </a:prstGeom>
          <a:noFill/>
          <a:ln>
            <a:solidFill>
              <a:srgbClr val="CFCF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00B935B-E9D4-B780-2115-FA03BF53E33C}"/>
              </a:ext>
            </a:extLst>
          </p:cNvPr>
          <p:cNvSpPr txBox="1"/>
          <p:nvPr/>
        </p:nvSpPr>
        <p:spPr>
          <a:xfrm>
            <a:off x="274486" y="517416"/>
            <a:ext cx="2888716" cy="584775"/>
          </a:xfrm>
          <a:prstGeom prst="rect">
            <a:avLst/>
          </a:prstGeom>
          <a:noFill/>
        </p:spPr>
        <p:txBody>
          <a:bodyPr wrap="square" rtlCol="0">
            <a:spAutoFit/>
          </a:bodyPr>
          <a:lstStyle/>
          <a:p>
            <a:r>
              <a:rPr lang="en-US" sz="3200" b="1" dirty="0">
                <a:solidFill>
                  <a:schemeClr val="bg1"/>
                </a:solidFill>
              </a:rPr>
              <a:t>Cub Pack 999</a:t>
            </a:r>
          </a:p>
        </p:txBody>
      </p:sp>
      <p:sp>
        <p:nvSpPr>
          <p:cNvPr id="34" name="Right Triangle 33">
            <a:extLst>
              <a:ext uri="{FF2B5EF4-FFF2-40B4-BE49-F238E27FC236}">
                <a16:creationId xmlns:a16="http://schemas.microsoft.com/office/drawing/2014/main" id="{3609645A-B446-2CA2-A008-8265CD905D41}"/>
              </a:ext>
            </a:extLst>
          </p:cNvPr>
          <p:cNvSpPr/>
          <p:nvPr/>
        </p:nvSpPr>
        <p:spPr>
          <a:xfrm>
            <a:off x="0" y="7507537"/>
            <a:ext cx="1576485" cy="1636463"/>
          </a:xfrm>
          <a:prstGeom prst="rtTriangle">
            <a:avLst/>
          </a:prstGeom>
          <a:solidFill>
            <a:srgbClr val="4A6EB6"/>
          </a:solidFill>
          <a:ln>
            <a:solidFill>
              <a:srgbClr val="345A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5" name="Table 35">
            <a:extLst>
              <a:ext uri="{FF2B5EF4-FFF2-40B4-BE49-F238E27FC236}">
                <a16:creationId xmlns:a16="http://schemas.microsoft.com/office/drawing/2014/main" id="{FDC9E1D2-6D21-A24A-7751-F97E975CEC21}"/>
              </a:ext>
            </a:extLst>
          </p:cNvPr>
          <p:cNvGraphicFramePr>
            <a:graphicFrameLocks noGrp="1"/>
          </p:cNvGraphicFramePr>
          <p:nvPr>
            <p:extLst>
              <p:ext uri="{D42A27DB-BD31-4B8C-83A1-F6EECF244321}">
                <p14:modId xmlns:p14="http://schemas.microsoft.com/office/powerpoint/2010/main" val="1479572185"/>
              </p:ext>
            </p:extLst>
          </p:nvPr>
        </p:nvGraphicFramePr>
        <p:xfrm>
          <a:off x="324234" y="8170904"/>
          <a:ext cx="6533766" cy="581113"/>
        </p:xfrm>
        <a:graphic>
          <a:graphicData uri="http://schemas.openxmlformats.org/drawingml/2006/table">
            <a:tbl>
              <a:tblPr firstRow="1" bandRow="1">
                <a:tableStyleId>{10A1B5D5-9B99-4C35-A422-299274C87663}</a:tableStyleId>
              </a:tblPr>
              <a:tblGrid>
                <a:gridCol w="2177922">
                  <a:extLst>
                    <a:ext uri="{9D8B030D-6E8A-4147-A177-3AD203B41FA5}">
                      <a16:colId xmlns:a16="http://schemas.microsoft.com/office/drawing/2014/main" val="3777700558"/>
                    </a:ext>
                  </a:extLst>
                </a:gridCol>
                <a:gridCol w="2177922">
                  <a:extLst>
                    <a:ext uri="{9D8B030D-6E8A-4147-A177-3AD203B41FA5}">
                      <a16:colId xmlns:a16="http://schemas.microsoft.com/office/drawing/2014/main" val="2242885703"/>
                    </a:ext>
                  </a:extLst>
                </a:gridCol>
                <a:gridCol w="2177922">
                  <a:extLst>
                    <a:ext uri="{9D8B030D-6E8A-4147-A177-3AD203B41FA5}">
                      <a16:colId xmlns:a16="http://schemas.microsoft.com/office/drawing/2014/main" val="4078615663"/>
                    </a:ext>
                  </a:extLst>
                </a:gridCol>
              </a:tblGrid>
              <a:tr h="581113">
                <a:tc>
                  <a:txBody>
                    <a:bodyPr/>
                    <a:lstStyle/>
                    <a:p>
                      <a:r>
                        <a:rPr lang="en-US" sz="1100" i="1" dirty="0"/>
                        <a:t>      </a:t>
                      </a:r>
                    </a:p>
                    <a:p>
                      <a:r>
                        <a:rPr lang="en-US" sz="1400" b="1" i="1" kern="1200" dirty="0">
                          <a:solidFill>
                            <a:schemeClr val="lt1"/>
                          </a:solidFill>
                          <a:latin typeface="+mn-lt"/>
                          <a:ea typeface="+mn-ea"/>
                          <a:cs typeface="+mn-cs"/>
                        </a:rPr>
                        <a:t>        www.webpage.org</a:t>
                      </a:r>
                    </a:p>
                  </a:txBody>
                  <a:tcPr/>
                </a:tc>
                <a:tc>
                  <a:txBody>
                    <a:bodyPr/>
                    <a:lstStyle/>
                    <a:p>
                      <a:endParaRPr lang="en-US" sz="1100" i="1" dirty="0"/>
                    </a:p>
                    <a:p>
                      <a:r>
                        <a:rPr lang="en-US" sz="1400" i="1" dirty="0"/>
                        <a:t>      cubpack@gmail.com</a:t>
                      </a:r>
                    </a:p>
                  </a:txBody>
                  <a:tcPr/>
                </a:tc>
                <a:tc>
                  <a:txBody>
                    <a:bodyPr/>
                    <a:lstStyle/>
                    <a:p>
                      <a:endParaRPr lang="en-US" sz="1100" i="1" dirty="0"/>
                    </a:p>
                    <a:p>
                      <a:r>
                        <a:rPr lang="en-US" sz="1400" i="1" dirty="0"/>
                        <a:t>        314.555.5555</a:t>
                      </a:r>
                    </a:p>
                  </a:txBody>
                  <a:tcPr/>
                </a:tc>
                <a:extLst>
                  <a:ext uri="{0D108BD9-81ED-4DB2-BD59-A6C34878D82A}">
                    <a16:rowId xmlns:a16="http://schemas.microsoft.com/office/drawing/2014/main" val="3429283619"/>
                  </a:ext>
                </a:extLst>
              </a:tr>
            </a:tbl>
          </a:graphicData>
        </a:graphic>
      </p:graphicFrame>
      <p:pic>
        <p:nvPicPr>
          <p:cNvPr id="39" name="Graphic 38" descr="Envelope with solid fill">
            <a:extLst>
              <a:ext uri="{FF2B5EF4-FFF2-40B4-BE49-F238E27FC236}">
                <a16:creationId xmlns:a16="http://schemas.microsoft.com/office/drawing/2014/main" id="{EB68BCF7-373F-5B18-6B56-49EAB656CB6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544176" y="8395202"/>
            <a:ext cx="228600" cy="228600"/>
          </a:xfrm>
          <a:prstGeom prst="rect">
            <a:avLst/>
          </a:prstGeom>
        </p:spPr>
      </p:pic>
      <p:pic>
        <p:nvPicPr>
          <p:cNvPr id="41" name="Graphic 40" descr="Receiver with solid fill">
            <a:extLst>
              <a:ext uri="{FF2B5EF4-FFF2-40B4-BE49-F238E27FC236}">
                <a16:creationId xmlns:a16="http://schemas.microsoft.com/office/drawing/2014/main" id="{0B24581E-1861-CBA9-1D22-169D74DE790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797548" y="8360951"/>
            <a:ext cx="215768" cy="215768"/>
          </a:xfrm>
          <a:prstGeom prst="rect">
            <a:avLst/>
          </a:prstGeom>
        </p:spPr>
      </p:pic>
      <p:grpSp>
        <p:nvGrpSpPr>
          <p:cNvPr id="60" name="Group 59">
            <a:extLst>
              <a:ext uri="{FF2B5EF4-FFF2-40B4-BE49-F238E27FC236}">
                <a16:creationId xmlns:a16="http://schemas.microsoft.com/office/drawing/2014/main" id="{728BE7F4-2AF8-FD2F-42F5-279102F5A9B8}"/>
              </a:ext>
            </a:extLst>
          </p:cNvPr>
          <p:cNvGrpSpPr/>
          <p:nvPr/>
        </p:nvGrpSpPr>
        <p:grpSpPr>
          <a:xfrm>
            <a:off x="3470776" y="3748204"/>
            <a:ext cx="914400" cy="914400"/>
            <a:chOff x="2962325" y="4825320"/>
            <a:chExt cx="914400" cy="914400"/>
          </a:xfrm>
        </p:grpSpPr>
        <p:sp>
          <p:nvSpPr>
            <p:cNvPr id="28" name="Flowchart: Connector 27">
              <a:extLst>
                <a:ext uri="{FF2B5EF4-FFF2-40B4-BE49-F238E27FC236}">
                  <a16:creationId xmlns:a16="http://schemas.microsoft.com/office/drawing/2014/main" id="{3DE9E459-F99D-D6F9-73ED-5AD9C3B94958}"/>
                </a:ext>
              </a:extLst>
            </p:cNvPr>
            <p:cNvSpPr/>
            <p:nvPr/>
          </p:nvSpPr>
          <p:spPr>
            <a:xfrm>
              <a:off x="2962325" y="4825320"/>
              <a:ext cx="914400" cy="914400"/>
            </a:xfrm>
            <a:prstGeom prst="flowChartConnector">
              <a:avLst/>
            </a:prstGeom>
            <a:solidFill>
              <a:schemeClr val="bg1"/>
            </a:solidFill>
            <a:ln>
              <a:gradFill>
                <a:gsLst>
                  <a:gs pos="0">
                    <a:srgbClr val="4A6EB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1" name="TextBox 30">
              <a:extLst>
                <a:ext uri="{FF2B5EF4-FFF2-40B4-BE49-F238E27FC236}">
                  <a16:creationId xmlns:a16="http://schemas.microsoft.com/office/drawing/2014/main" id="{8880A9B2-B831-9862-1AD2-68BB0DEABC53}"/>
                </a:ext>
              </a:extLst>
            </p:cNvPr>
            <p:cNvSpPr txBox="1"/>
            <p:nvPr/>
          </p:nvSpPr>
          <p:spPr>
            <a:xfrm>
              <a:off x="2997172" y="4993213"/>
              <a:ext cx="807738" cy="584775"/>
            </a:xfrm>
            <a:prstGeom prst="rect">
              <a:avLst/>
            </a:prstGeom>
            <a:noFill/>
          </p:spPr>
          <p:txBody>
            <a:bodyPr wrap="square" rtlCol="0">
              <a:spAutoFit/>
            </a:bodyPr>
            <a:lstStyle/>
            <a:p>
              <a:pPr algn="ctr"/>
              <a:r>
                <a:rPr lang="en-US" sz="1600" dirty="0"/>
                <a:t>99 Scouts</a:t>
              </a:r>
            </a:p>
          </p:txBody>
        </p:sp>
      </p:grpSp>
      <p:grpSp>
        <p:nvGrpSpPr>
          <p:cNvPr id="61" name="Group 60">
            <a:extLst>
              <a:ext uri="{FF2B5EF4-FFF2-40B4-BE49-F238E27FC236}">
                <a16:creationId xmlns:a16="http://schemas.microsoft.com/office/drawing/2014/main" id="{2F0C0BDB-D9B0-9A9D-6101-C6AD02A6CE49}"/>
              </a:ext>
            </a:extLst>
          </p:cNvPr>
          <p:cNvGrpSpPr/>
          <p:nvPr/>
        </p:nvGrpSpPr>
        <p:grpSpPr>
          <a:xfrm>
            <a:off x="4658328" y="4254685"/>
            <a:ext cx="914400" cy="914400"/>
            <a:chOff x="4066408" y="5382264"/>
            <a:chExt cx="914400" cy="914400"/>
          </a:xfrm>
        </p:grpSpPr>
        <p:sp>
          <p:nvSpPr>
            <p:cNvPr id="29" name="Flowchart: Connector 28">
              <a:extLst>
                <a:ext uri="{FF2B5EF4-FFF2-40B4-BE49-F238E27FC236}">
                  <a16:creationId xmlns:a16="http://schemas.microsoft.com/office/drawing/2014/main" id="{BD42F6FE-976F-5215-7E80-432146C9C47A}"/>
                </a:ext>
              </a:extLst>
            </p:cNvPr>
            <p:cNvSpPr/>
            <p:nvPr/>
          </p:nvSpPr>
          <p:spPr>
            <a:xfrm>
              <a:off x="4066408" y="5382264"/>
              <a:ext cx="914400" cy="914400"/>
            </a:xfrm>
            <a:prstGeom prst="flowChartConnector">
              <a:avLst/>
            </a:prstGeom>
            <a:solidFill>
              <a:schemeClr val="bg1"/>
            </a:solidFill>
            <a:ln>
              <a:gradFill>
                <a:gsLst>
                  <a:gs pos="0">
                    <a:srgbClr val="4A6EB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DC63299C-25A7-9B98-2BE7-CCDAF7A08EF8}"/>
                </a:ext>
              </a:extLst>
            </p:cNvPr>
            <p:cNvSpPr txBox="1"/>
            <p:nvPr/>
          </p:nvSpPr>
          <p:spPr>
            <a:xfrm>
              <a:off x="4128886" y="5558647"/>
              <a:ext cx="807738" cy="584775"/>
            </a:xfrm>
            <a:prstGeom prst="rect">
              <a:avLst/>
            </a:prstGeom>
            <a:noFill/>
          </p:spPr>
          <p:txBody>
            <a:bodyPr wrap="square" rtlCol="0">
              <a:spAutoFit/>
            </a:bodyPr>
            <a:lstStyle/>
            <a:p>
              <a:pPr algn="ctr"/>
              <a:r>
                <a:rPr lang="en-US" sz="1600" dirty="0"/>
                <a:t>Family Pack</a:t>
              </a:r>
            </a:p>
          </p:txBody>
        </p:sp>
      </p:grpSp>
      <p:grpSp>
        <p:nvGrpSpPr>
          <p:cNvPr id="62" name="Group 61">
            <a:extLst>
              <a:ext uri="{FF2B5EF4-FFF2-40B4-BE49-F238E27FC236}">
                <a16:creationId xmlns:a16="http://schemas.microsoft.com/office/drawing/2014/main" id="{342569C2-864E-B270-193B-B501D82EBC11}"/>
              </a:ext>
            </a:extLst>
          </p:cNvPr>
          <p:cNvGrpSpPr/>
          <p:nvPr/>
        </p:nvGrpSpPr>
        <p:grpSpPr>
          <a:xfrm>
            <a:off x="5716365" y="3748204"/>
            <a:ext cx="914400" cy="914400"/>
            <a:chOff x="5362474" y="5463694"/>
            <a:chExt cx="914400" cy="914400"/>
          </a:xfrm>
        </p:grpSpPr>
        <p:sp>
          <p:nvSpPr>
            <p:cNvPr id="30" name="Flowchart: Connector 29">
              <a:extLst>
                <a:ext uri="{FF2B5EF4-FFF2-40B4-BE49-F238E27FC236}">
                  <a16:creationId xmlns:a16="http://schemas.microsoft.com/office/drawing/2014/main" id="{2C076318-D182-3FCA-459F-7850BE392F79}"/>
                </a:ext>
              </a:extLst>
            </p:cNvPr>
            <p:cNvSpPr/>
            <p:nvPr/>
          </p:nvSpPr>
          <p:spPr>
            <a:xfrm>
              <a:off x="5362474" y="5463694"/>
              <a:ext cx="914400" cy="914400"/>
            </a:xfrm>
            <a:prstGeom prst="flowChartConnector">
              <a:avLst/>
            </a:prstGeom>
            <a:solidFill>
              <a:schemeClr val="bg1"/>
            </a:solidFill>
            <a:ln>
              <a:gradFill>
                <a:gsLst>
                  <a:gs pos="0">
                    <a:srgbClr val="4A6EB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5522823E-ED94-C3DF-0E7A-B15FDCE203CF}"/>
                </a:ext>
              </a:extLst>
            </p:cNvPr>
            <p:cNvSpPr txBox="1"/>
            <p:nvPr/>
          </p:nvSpPr>
          <p:spPr>
            <a:xfrm>
              <a:off x="5429282" y="5640531"/>
              <a:ext cx="807738" cy="584775"/>
            </a:xfrm>
            <a:prstGeom prst="rect">
              <a:avLst/>
            </a:prstGeom>
            <a:noFill/>
          </p:spPr>
          <p:txBody>
            <a:bodyPr wrap="square" rtlCol="0">
              <a:spAutoFit/>
            </a:bodyPr>
            <a:lstStyle/>
            <a:p>
              <a:pPr algn="ctr"/>
              <a:r>
                <a:rPr lang="en-US" sz="1600" dirty="0"/>
                <a:t>Since</a:t>
              </a:r>
            </a:p>
            <a:p>
              <a:pPr algn="ctr"/>
              <a:r>
                <a:rPr lang="en-US" sz="1600" dirty="0"/>
                <a:t>1972</a:t>
              </a:r>
            </a:p>
          </p:txBody>
        </p:sp>
      </p:grpSp>
      <p:pic>
        <p:nvPicPr>
          <p:cNvPr id="1032" name="Picture 8" descr="See the source image">
            <a:extLst>
              <a:ext uri="{FF2B5EF4-FFF2-40B4-BE49-F238E27FC236}">
                <a16:creationId xmlns:a16="http://schemas.microsoft.com/office/drawing/2014/main" id="{CE96E3C3-BDE3-F676-3257-B4F25C10D6C4}"/>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2468838" y="11637175"/>
            <a:ext cx="78222" cy="78222"/>
          </a:xfrm>
          <a:prstGeom prst="rect">
            <a:avLst/>
          </a:prstGeom>
          <a:noFill/>
          <a:extLst>
            <a:ext uri="{909E8E84-426E-40DD-AFC4-6F175D3DCCD1}">
              <a14:hiddenFill xmlns:a14="http://schemas.microsoft.com/office/drawing/2010/main">
                <a:solidFill>
                  <a:srgbClr val="FFFFFF"/>
                </a:solidFill>
              </a14:hiddenFill>
            </a:ext>
          </a:extLst>
        </p:spPr>
      </p:pic>
      <p:sp>
        <p:nvSpPr>
          <p:cNvPr id="1027" name="TextBox 1026">
            <a:extLst>
              <a:ext uri="{FF2B5EF4-FFF2-40B4-BE49-F238E27FC236}">
                <a16:creationId xmlns:a16="http://schemas.microsoft.com/office/drawing/2014/main" id="{704B740D-037C-8399-E133-8C0319C2E088}"/>
              </a:ext>
            </a:extLst>
          </p:cNvPr>
          <p:cNvSpPr txBox="1"/>
          <p:nvPr/>
        </p:nvSpPr>
        <p:spPr>
          <a:xfrm>
            <a:off x="283654" y="3869633"/>
            <a:ext cx="2349501" cy="984885"/>
          </a:xfrm>
          <a:prstGeom prst="rect">
            <a:avLst/>
          </a:prstGeom>
          <a:noFill/>
        </p:spPr>
        <p:txBody>
          <a:bodyPr wrap="square" rtlCol="0">
            <a:spAutoFit/>
          </a:bodyPr>
          <a:lstStyle/>
          <a:p>
            <a:r>
              <a:rPr lang="en-US" sz="1600" b="1" dirty="0"/>
              <a:t>School / Church Name</a:t>
            </a:r>
          </a:p>
          <a:p>
            <a:pPr marL="171450" indent="-171450">
              <a:buFont typeface="Wingdings" panose="05000000000000000000" pitchFamily="2" charset="2"/>
              <a:buChar char="v"/>
            </a:pPr>
            <a:r>
              <a:rPr lang="en-US" sz="1400" dirty="0"/>
              <a:t>Weekly Den Meetings</a:t>
            </a:r>
          </a:p>
          <a:p>
            <a:pPr marL="171450" indent="-171450">
              <a:buFont typeface="Wingdings" panose="05000000000000000000" pitchFamily="2" charset="2"/>
              <a:buChar char="v"/>
            </a:pPr>
            <a:r>
              <a:rPr lang="en-US" sz="1400" dirty="0"/>
              <a:t>Monthly Pack Meetings</a:t>
            </a:r>
          </a:p>
          <a:p>
            <a:pPr marL="171450" indent="-171450">
              <a:buFont typeface="Wingdings" panose="05000000000000000000" pitchFamily="2" charset="2"/>
              <a:buChar char="v"/>
            </a:pPr>
            <a:r>
              <a:rPr lang="en-US" sz="1400" dirty="0"/>
              <a:t>Year Round Outings</a:t>
            </a:r>
          </a:p>
        </p:txBody>
      </p:sp>
      <p:grpSp>
        <p:nvGrpSpPr>
          <p:cNvPr id="1042" name="Group 1041">
            <a:extLst>
              <a:ext uri="{FF2B5EF4-FFF2-40B4-BE49-F238E27FC236}">
                <a16:creationId xmlns:a16="http://schemas.microsoft.com/office/drawing/2014/main" id="{182E9E26-BF38-7943-1244-55EE8731473C}"/>
              </a:ext>
            </a:extLst>
          </p:cNvPr>
          <p:cNvGrpSpPr/>
          <p:nvPr/>
        </p:nvGrpSpPr>
        <p:grpSpPr>
          <a:xfrm>
            <a:off x="197432" y="4837282"/>
            <a:ext cx="2085870" cy="461665"/>
            <a:chOff x="154312" y="5984405"/>
            <a:chExt cx="2085870" cy="461665"/>
          </a:xfrm>
        </p:grpSpPr>
        <p:sp>
          <p:nvSpPr>
            <p:cNvPr id="1031" name="TextBox 1030">
              <a:extLst>
                <a:ext uri="{FF2B5EF4-FFF2-40B4-BE49-F238E27FC236}">
                  <a16:creationId xmlns:a16="http://schemas.microsoft.com/office/drawing/2014/main" id="{3C0DC995-4B1C-2CAD-3B55-DF95930E799B}"/>
                </a:ext>
              </a:extLst>
            </p:cNvPr>
            <p:cNvSpPr txBox="1"/>
            <p:nvPr/>
          </p:nvSpPr>
          <p:spPr>
            <a:xfrm>
              <a:off x="154312" y="5984405"/>
              <a:ext cx="2085870" cy="461665"/>
            </a:xfrm>
            <a:prstGeom prst="rect">
              <a:avLst/>
            </a:prstGeom>
            <a:noFill/>
          </p:spPr>
          <p:txBody>
            <a:bodyPr wrap="square" rtlCol="0">
              <a:spAutoFit/>
            </a:bodyPr>
            <a:lstStyle/>
            <a:p>
              <a:r>
                <a:rPr lang="en-US" sz="2400" b="1" i="1" dirty="0">
                  <a:solidFill>
                    <a:srgbClr val="345A9E"/>
                  </a:solidFill>
                </a:rPr>
                <a:t>About</a:t>
              </a:r>
              <a:r>
                <a:rPr lang="en-US" i="1" dirty="0"/>
                <a:t> </a:t>
              </a:r>
              <a:r>
                <a:rPr lang="en-US" sz="2400" b="1" i="1" dirty="0"/>
                <a:t>Us</a:t>
              </a:r>
              <a:endParaRPr lang="en-US" b="1" i="1" dirty="0"/>
            </a:p>
          </p:txBody>
        </p:sp>
        <p:cxnSp>
          <p:nvCxnSpPr>
            <p:cNvPr id="1033" name="Straight Connector 1032">
              <a:extLst>
                <a:ext uri="{FF2B5EF4-FFF2-40B4-BE49-F238E27FC236}">
                  <a16:creationId xmlns:a16="http://schemas.microsoft.com/office/drawing/2014/main" id="{10BFE085-2655-B44B-22EB-516ED6E6E36F}"/>
                </a:ext>
              </a:extLst>
            </p:cNvPr>
            <p:cNvCxnSpPr>
              <a:cxnSpLocks/>
            </p:cNvCxnSpPr>
            <p:nvPr/>
          </p:nvCxnSpPr>
          <p:spPr>
            <a:xfrm>
              <a:off x="260992" y="6360175"/>
              <a:ext cx="2743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37" name="Graphic 1036" descr="Internet with solid fill">
            <a:extLst>
              <a:ext uri="{FF2B5EF4-FFF2-40B4-BE49-F238E27FC236}">
                <a16:creationId xmlns:a16="http://schemas.microsoft.com/office/drawing/2014/main" id="{A5E6219B-A9B1-9AC2-B04D-9C9CC49DBFA1}"/>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382208" y="8366379"/>
            <a:ext cx="260488" cy="260488"/>
          </a:xfrm>
          <a:prstGeom prst="rect">
            <a:avLst/>
          </a:prstGeom>
        </p:spPr>
      </p:pic>
      <p:cxnSp>
        <p:nvCxnSpPr>
          <p:cNvPr id="1046" name="Straight Connector 1045">
            <a:extLst>
              <a:ext uri="{FF2B5EF4-FFF2-40B4-BE49-F238E27FC236}">
                <a16:creationId xmlns:a16="http://schemas.microsoft.com/office/drawing/2014/main" id="{BB17026B-E178-56E7-1BDB-E75E8ABDE172}"/>
              </a:ext>
            </a:extLst>
          </p:cNvPr>
          <p:cNvCxnSpPr>
            <a:cxnSpLocks/>
          </p:cNvCxnSpPr>
          <p:nvPr/>
        </p:nvCxnSpPr>
        <p:spPr>
          <a:xfrm>
            <a:off x="2501873" y="8242229"/>
            <a:ext cx="0" cy="65858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8" name="Straight Connector 1047">
            <a:extLst>
              <a:ext uri="{FF2B5EF4-FFF2-40B4-BE49-F238E27FC236}">
                <a16:creationId xmlns:a16="http://schemas.microsoft.com/office/drawing/2014/main" id="{787141B3-1795-E282-DF1F-793390A90285}"/>
              </a:ext>
            </a:extLst>
          </p:cNvPr>
          <p:cNvCxnSpPr>
            <a:cxnSpLocks/>
          </p:cNvCxnSpPr>
          <p:nvPr/>
        </p:nvCxnSpPr>
        <p:spPr>
          <a:xfrm>
            <a:off x="4688813" y="8254483"/>
            <a:ext cx="0" cy="65858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D47E902B-D1F7-AFFA-1F9F-609C77467A91}"/>
              </a:ext>
            </a:extLst>
          </p:cNvPr>
          <p:cNvPicPr>
            <a:picLocks noChangeAspect="1"/>
          </p:cNvPicPr>
          <p:nvPr/>
        </p:nvPicPr>
        <p:blipFill rotWithShape="1">
          <a:blip r:embed="rId9"/>
          <a:srcRect l="26877"/>
          <a:stretch/>
        </p:blipFill>
        <p:spPr>
          <a:xfrm>
            <a:off x="3204080" y="711564"/>
            <a:ext cx="2898648" cy="2832466"/>
          </a:xfrm>
          <a:prstGeom prst="flowChartConnector">
            <a:avLst/>
          </a:prstGeom>
        </p:spPr>
      </p:pic>
      <p:sp>
        <p:nvSpPr>
          <p:cNvPr id="8" name="Circle: Hollow 7">
            <a:extLst>
              <a:ext uri="{FF2B5EF4-FFF2-40B4-BE49-F238E27FC236}">
                <a16:creationId xmlns:a16="http://schemas.microsoft.com/office/drawing/2014/main" id="{212445FB-EDEA-A0D8-E899-3C12472B2D37}"/>
              </a:ext>
            </a:extLst>
          </p:cNvPr>
          <p:cNvSpPr/>
          <p:nvPr/>
        </p:nvSpPr>
        <p:spPr>
          <a:xfrm>
            <a:off x="2918261" y="401033"/>
            <a:ext cx="3410298" cy="3396343"/>
          </a:xfrm>
          <a:prstGeom prst="donut">
            <a:avLst>
              <a:gd name="adj" fmla="val 9075"/>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6" name="Group 25">
            <a:extLst>
              <a:ext uri="{FF2B5EF4-FFF2-40B4-BE49-F238E27FC236}">
                <a16:creationId xmlns:a16="http://schemas.microsoft.com/office/drawing/2014/main" id="{838C43D4-6EA3-3A2E-96C8-5AB2D2899853}"/>
              </a:ext>
            </a:extLst>
          </p:cNvPr>
          <p:cNvGrpSpPr/>
          <p:nvPr/>
        </p:nvGrpSpPr>
        <p:grpSpPr>
          <a:xfrm>
            <a:off x="1004764" y="1374221"/>
            <a:ext cx="2425622" cy="2573515"/>
            <a:chOff x="997363" y="4844888"/>
            <a:chExt cx="2425622" cy="2573515"/>
          </a:xfrm>
        </p:grpSpPr>
        <p:grpSp>
          <p:nvGrpSpPr>
            <p:cNvPr id="23" name="Group 22">
              <a:extLst>
                <a:ext uri="{FF2B5EF4-FFF2-40B4-BE49-F238E27FC236}">
                  <a16:creationId xmlns:a16="http://schemas.microsoft.com/office/drawing/2014/main" id="{F46E8E28-AC77-FBB9-90D0-A967827971BA}"/>
                </a:ext>
              </a:extLst>
            </p:cNvPr>
            <p:cNvGrpSpPr/>
            <p:nvPr/>
          </p:nvGrpSpPr>
          <p:grpSpPr>
            <a:xfrm>
              <a:off x="997363" y="4844888"/>
              <a:ext cx="2425622" cy="2573515"/>
              <a:chOff x="-3768243" y="2598102"/>
              <a:chExt cx="3271183" cy="3430436"/>
            </a:xfrm>
          </p:grpSpPr>
          <p:sp>
            <p:nvSpPr>
              <p:cNvPr id="2" name="Moon 1">
                <a:extLst>
                  <a:ext uri="{FF2B5EF4-FFF2-40B4-BE49-F238E27FC236}">
                    <a16:creationId xmlns:a16="http://schemas.microsoft.com/office/drawing/2014/main" id="{368A74EA-BAF4-6164-E9A4-42118AA0DFF0}"/>
                  </a:ext>
                </a:extLst>
              </p:cNvPr>
              <p:cNvSpPr/>
              <p:nvPr/>
            </p:nvSpPr>
            <p:spPr>
              <a:xfrm rot="1881297">
                <a:off x="-3482863" y="2598102"/>
                <a:ext cx="1002058" cy="2221602"/>
              </a:xfrm>
              <a:prstGeom prst="mo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oon 2">
                <a:extLst>
                  <a:ext uri="{FF2B5EF4-FFF2-40B4-BE49-F238E27FC236}">
                    <a16:creationId xmlns:a16="http://schemas.microsoft.com/office/drawing/2014/main" id="{C73A5613-60A6-3760-66B7-D9C4F20D6401}"/>
                  </a:ext>
                </a:extLst>
              </p:cNvPr>
              <p:cNvSpPr/>
              <p:nvPr/>
            </p:nvSpPr>
            <p:spPr>
              <a:xfrm rot="7715177">
                <a:off x="-1926263" y="2434218"/>
                <a:ext cx="768052" cy="2090354"/>
              </a:xfrm>
              <a:prstGeom prst="mo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oon 3">
                <a:extLst>
                  <a:ext uri="{FF2B5EF4-FFF2-40B4-BE49-F238E27FC236}">
                    <a16:creationId xmlns:a16="http://schemas.microsoft.com/office/drawing/2014/main" id="{9FB0DEDD-465F-6C7B-0568-84DF0D38A08D}"/>
                  </a:ext>
                </a:extLst>
              </p:cNvPr>
              <p:cNvSpPr/>
              <p:nvPr/>
            </p:nvSpPr>
            <p:spPr>
              <a:xfrm rot="12881469">
                <a:off x="-1892896" y="3902711"/>
                <a:ext cx="1015265" cy="2125827"/>
              </a:xfrm>
              <a:prstGeom prst="mo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oon 6">
                <a:extLst>
                  <a:ext uri="{FF2B5EF4-FFF2-40B4-BE49-F238E27FC236}">
                    <a16:creationId xmlns:a16="http://schemas.microsoft.com/office/drawing/2014/main" id="{44E089AE-6535-941C-3A8D-5C7F6B3374F0}"/>
                  </a:ext>
                </a:extLst>
              </p:cNvPr>
              <p:cNvSpPr/>
              <p:nvPr/>
            </p:nvSpPr>
            <p:spPr>
              <a:xfrm rot="17736439">
                <a:off x="-3199543" y="4199746"/>
                <a:ext cx="952953" cy="2090354"/>
              </a:xfrm>
              <a:prstGeom prst="mo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5FE8EC4A-2268-2561-1D31-D8BAEBF3410D}"/>
                  </a:ext>
                </a:extLst>
              </p:cNvPr>
              <p:cNvGrpSpPr/>
              <p:nvPr/>
            </p:nvGrpSpPr>
            <p:grpSpPr>
              <a:xfrm>
                <a:off x="-3318868" y="2879516"/>
                <a:ext cx="2313309" cy="2579603"/>
                <a:chOff x="-3318868" y="2879516"/>
                <a:chExt cx="2313309" cy="2579603"/>
              </a:xfrm>
            </p:grpSpPr>
            <p:sp>
              <p:nvSpPr>
                <p:cNvPr id="20" name="Rectangle 19">
                  <a:extLst>
                    <a:ext uri="{FF2B5EF4-FFF2-40B4-BE49-F238E27FC236}">
                      <a16:creationId xmlns:a16="http://schemas.microsoft.com/office/drawing/2014/main" id="{48E6A136-175E-CA37-22EF-1E6916519B62}"/>
                    </a:ext>
                  </a:extLst>
                </p:cNvPr>
                <p:cNvSpPr/>
                <p:nvPr/>
              </p:nvSpPr>
              <p:spPr>
                <a:xfrm>
                  <a:off x="-2407616" y="5326719"/>
                  <a:ext cx="578816" cy="13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iagonal Stripe 15">
                  <a:extLst>
                    <a:ext uri="{FF2B5EF4-FFF2-40B4-BE49-F238E27FC236}">
                      <a16:creationId xmlns:a16="http://schemas.microsoft.com/office/drawing/2014/main" id="{2BA92B97-470A-5153-0DAD-6EBBE1474217}"/>
                    </a:ext>
                  </a:extLst>
                </p:cNvPr>
                <p:cNvSpPr/>
                <p:nvPr/>
              </p:nvSpPr>
              <p:spPr>
                <a:xfrm rot="7044161">
                  <a:off x="-1558196" y="3895229"/>
                  <a:ext cx="747777" cy="357496"/>
                </a:xfrm>
                <a:prstGeom prst="diagStripe">
                  <a:avLst>
                    <a:gd name="adj" fmla="val 363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Diagonal Stripe 11">
                  <a:extLst>
                    <a:ext uri="{FF2B5EF4-FFF2-40B4-BE49-F238E27FC236}">
                      <a16:creationId xmlns:a16="http://schemas.microsoft.com/office/drawing/2014/main" id="{D736D31B-3F13-66D3-A70E-F8BBBCF4A3FA}"/>
                    </a:ext>
                  </a:extLst>
                </p:cNvPr>
                <p:cNvSpPr/>
                <p:nvPr/>
              </p:nvSpPr>
              <p:spPr>
                <a:xfrm rot="13196690">
                  <a:off x="-2224053" y="2879516"/>
                  <a:ext cx="381371" cy="355389"/>
                </a:xfrm>
                <a:prstGeom prst="diagStripe">
                  <a:avLst>
                    <a:gd name="adj" fmla="val 363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Diagonal Stripe 14">
                  <a:extLst>
                    <a:ext uri="{FF2B5EF4-FFF2-40B4-BE49-F238E27FC236}">
                      <a16:creationId xmlns:a16="http://schemas.microsoft.com/office/drawing/2014/main" id="{14B99ED0-AF7A-C650-688C-ABE377A5115E}"/>
                    </a:ext>
                  </a:extLst>
                </p:cNvPr>
                <p:cNvSpPr/>
                <p:nvPr/>
              </p:nvSpPr>
              <p:spPr>
                <a:xfrm rot="2094766">
                  <a:off x="-2532324" y="3066947"/>
                  <a:ext cx="381371" cy="256794"/>
                </a:xfrm>
                <a:prstGeom prst="diagStripe">
                  <a:avLst>
                    <a:gd name="adj" fmla="val 363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a:extLst>
                    <a:ext uri="{FF2B5EF4-FFF2-40B4-BE49-F238E27FC236}">
                      <a16:creationId xmlns:a16="http://schemas.microsoft.com/office/drawing/2014/main" id="{184DE817-D640-8FC0-C236-A0AE0AC3A9A7}"/>
                    </a:ext>
                  </a:extLst>
                </p:cNvPr>
                <p:cNvSpPr/>
                <p:nvPr/>
              </p:nvSpPr>
              <p:spPr>
                <a:xfrm rot="16200000">
                  <a:off x="-3542076" y="4421981"/>
                  <a:ext cx="578816" cy="13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6" name="Picture 2" descr="See the source image">
                  <a:extLst>
                    <a:ext uri="{FF2B5EF4-FFF2-40B4-BE49-F238E27FC236}">
                      <a16:creationId xmlns:a16="http://schemas.microsoft.com/office/drawing/2014/main" id="{86CF471C-AC1A-286B-9B3E-0D5F506C71BD}"/>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3194088" y="3196289"/>
                  <a:ext cx="2014766" cy="215608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5" name="Circle: Hollow 24">
              <a:extLst>
                <a:ext uri="{FF2B5EF4-FFF2-40B4-BE49-F238E27FC236}">
                  <a16:creationId xmlns:a16="http://schemas.microsoft.com/office/drawing/2014/main" id="{3A061B55-D95F-304B-98F3-DBDEDD66AF56}"/>
                </a:ext>
              </a:extLst>
            </p:cNvPr>
            <p:cNvSpPr/>
            <p:nvPr/>
          </p:nvSpPr>
          <p:spPr>
            <a:xfrm>
              <a:off x="1065943" y="5005040"/>
              <a:ext cx="2196262" cy="2169886"/>
            </a:xfrm>
            <a:prstGeom prst="donut">
              <a:avLst>
                <a:gd name="adj" fmla="val 12481"/>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76" name="Group 1075">
            <a:extLst>
              <a:ext uri="{FF2B5EF4-FFF2-40B4-BE49-F238E27FC236}">
                <a16:creationId xmlns:a16="http://schemas.microsoft.com/office/drawing/2014/main" id="{FFFA1498-366D-56FF-B346-74C7DAB42B21}"/>
              </a:ext>
            </a:extLst>
          </p:cNvPr>
          <p:cNvGrpSpPr/>
          <p:nvPr/>
        </p:nvGrpSpPr>
        <p:grpSpPr>
          <a:xfrm>
            <a:off x="312968" y="3443546"/>
            <a:ext cx="1258520" cy="461665"/>
            <a:chOff x="324996" y="3697584"/>
            <a:chExt cx="1258520" cy="461665"/>
          </a:xfrm>
        </p:grpSpPr>
        <p:sp>
          <p:nvSpPr>
            <p:cNvPr id="1069" name="TextBox 1068">
              <a:extLst>
                <a:ext uri="{FF2B5EF4-FFF2-40B4-BE49-F238E27FC236}">
                  <a16:creationId xmlns:a16="http://schemas.microsoft.com/office/drawing/2014/main" id="{4F95A48E-3BD2-7D5E-F1C0-A2113B87B1ED}"/>
                </a:ext>
              </a:extLst>
            </p:cNvPr>
            <p:cNvSpPr txBox="1"/>
            <p:nvPr/>
          </p:nvSpPr>
          <p:spPr>
            <a:xfrm>
              <a:off x="324996" y="3697584"/>
              <a:ext cx="1258520" cy="461665"/>
            </a:xfrm>
            <a:prstGeom prst="rect">
              <a:avLst/>
            </a:prstGeom>
            <a:noFill/>
          </p:spPr>
          <p:txBody>
            <a:bodyPr wrap="square" rtlCol="0">
              <a:spAutoFit/>
            </a:bodyPr>
            <a:lstStyle/>
            <a:p>
              <a:r>
                <a:rPr lang="en-US" sz="2400" b="1" i="1" dirty="0">
                  <a:solidFill>
                    <a:srgbClr val="345A9E"/>
                  </a:solidFill>
                </a:rPr>
                <a:t>Join</a:t>
              </a:r>
              <a:r>
                <a:rPr lang="en-US" sz="2400" i="1" dirty="0"/>
                <a:t> </a:t>
              </a:r>
              <a:r>
                <a:rPr lang="en-US" sz="2400" b="1" i="1" dirty="0"/>
                <a:t>Us</a:t>
              </a:r>
            </a:p>
          </p:txBody>
        </p:sp>
        <p:cxnSp>
          <p:nvCxnSpPr>
            <p:cNvPr id="1070" name="Straight Connector 1069">
              <a:extLst>
                <a:ext uri="{FF2B5EF4-FFF2-40B4-BE49-F238E27FC236}">
                  <a16:creationId xmlns:a16="http://schemas.microsoft.com/office/drawing/2014/main" id="{FE494341-A499-3B2F-6892-740F4D50DB41}"/>
                </a:ext>
              </a:extLst>
            </p:cNvPr>
            <p:cNvCxnSpPr>
              <a:cxnSpLocks/>
            </p:cNvCxnSpPr>
            <p:nvPr/>
          </p:nvCxnSpPr>
          <p:spPr>
            <a:xfrm>
              <a:off x="390238" y="4060463"/>
              <a:ext cx="2743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71" name="TextBox 1070">
            <a:extLst>
              <a:ext uri="{FF2B5EF4-FFF2-40B4-BE49-F238E27FC236}">
                <a16:creationId xmlns:a16="http://schemas.microsoft.com/office/drawing/2014/main" id="{6A7D9508-74D4-ECBE-E918-BAF825237F91}"/>
              </a:ext>
            </a:extLst>
          </p:cNvPr>
          <p:cNvSpPr txBox="1"/>
          <p:nvPr/>
        </p:nvSpPr>
        <p:spPr>
          <a:xfrm>
            <a:off x="266593" y="5284041"/>
            <a:ext cx="6427256" cy="1169551"/>
          </a:xfrm>
          <a:prstGeom prst="rect">
            <a:avLst/>
          </a:prstGeom>
          <a:noFill/>
        </p:spPr>
        <p:txBody>
          <a:bodyPr wrap="square" rtlCol="0">
            <a:spAutoFit/>
          </a:bodyPr>
          <a:lstStyle/>
          <a:p>
            <a:r>
              <a:rPr lang="en-US" sz="1400" i="1" dirty="0"/>
              <a:t>Add Pack Elevator Speech/Slogan here Add Pack elevator speech here add Pack elevator speech here add Pack elevator speech here add Pack elevator speech here add Pack elevator speech here add Pack elevator speech here Add Pack elevator speech here add Pack elevator speech here Add Pack elevator speech here add Pack elevator speech here Add Pack elevator speech here add Pack elevator speech here</a:t>
            </a:r>
          </a:p>
        </p:txBody>
      </p:sp>
      <p:grpSp>
        <p:nvGrpSpPr>
          <p:cNvPr id="1085" name="Group 1084">
            <a:extLst>
              <a:ext uri="{FF2B5EF4-FFF2-40B4-BE49-F238E27FC236}">
                <a16:creationId xmlns:a16="http://schemas.microsoft.com/office/drawing/2014/main" id="{DE118BFF-F665-215E-C621-CE6D2D2AC462}"/>
              </a:ext>
            </a:extLst>
          </p:cNvPr>
          <p:cNvGrpSpPr/>
          <p:nvPr/>
        </p:nvGrpSpPr>
        <p:grpSpPr>
          <a:xfrm>
            <a:off x="197432" y="6403785"/>
            <a:ext cx="6411863" cy="1564539"/>
            <a:chOff x="197432" y="6540993"/>
            <a:chExt cx="6411863" cy="1564539"/>
          </a:xfrm>
        </p:grpSpPr>
        <p:grpSp>
          <p:nvGrpSpPr>
            <p:cNvPr id="1044" name="Group 1043">
              <a:extLst>
                <a:ext uri="{FF2B5EF4-FFF2-40B4-BE49-F238E27FC236}">
                  <a16:creationId xmlns:a16="http://schemas.microsoft.com/office/drawing/2014/main" id="{FA32DAD3-2B43-F503-E071-C45E0036F93A}"/>
                </a:ext>
              </a:extLst>
            </p:cNvPr>
            <p:cNvGrpSpPr/>
            <p:nvPr/>
          </p:nvGrpSpPr>
          <p:grpSpPr>
            <a:xfrm>
              <a:off x="197432" y="6540993"/>
              <a:ext cx="6411863" cy="1564539"/>
              <a:chOff x="3032448" y="6112332"/>
              <a:chExt cx="6411863" cy="1564539"/>
            </a:xfrm>
          </p:grpSpPr>
          <p:sp>
            <p:nvSpPr>
              <p:cNvPr id="54" name="TextBox 53">
                <a:extLst>
                  <a:ext uri="{FF2B5EF4-FFF2-40B4-BE49-F238E27FC236}">
                    <a16:creationId xmlns:a16="http://schemas.microsoft.com/office/drawing/2014/main" id="{D0237077-B62D-B0CC-B287-E62574448D9D}"/>
                  </a:ext>
                </a:extLst>
              </p:cNvPr>
              <p:cNvSpPr txBox="1"/>
              <p:nvPr/>
            </p:nvSpPr>
            <p:spPr>
              <a:xfrm>
                <a:off x="3604704" y="6614469"/>
                <a:ext cx="1443598" cy="615553"/>
              </a:xfrm>
              <a:prstGeom prst="rect">
                <a:avLst/>
              </a:prstGeom>
              <a:noFill/>
            </p:spPr>
            <p:txBody>
              <a:bodyPr wrap="square" rtlCol="0">
                <a:spAutoFit/>
              </a:bodyPr>
              <a:lstStyle/>
              <a:p>
                <a:r>
                  <a:rPr lang="en-US" sz="1200" b="1" i="1" dirty="0">
                    <a:solidFill>
                      <a:srgbClr val="345A9E"/>
                    </a:solidFill>
                  </a:rPr>
                  <a:t>Make New Friends</a:t>
                </a:r>
              </a:p>
              <a:p>
                <a:pPr marL="171450" indent="-171450">
                  <a:buFont typeface="Wingdings" panose="05000000000000000000" pitchFamily="2" charset="2"/>
                  <a:buChar char="v"/>
                </a:pPr>
                <a:r>
                  <a:rPr lang="en-US" sz="1100" dirty="0"/>
                  <a:t>Boys &amp; Girls in grades K-5</a:t>
                </a:r>
              </a:p>
            </p:txBody>
          </p:sp>
          <p:pic>
            <p:nvPicPr>
              <p:cNvPr id="1028" name="Picture 4" descr="See the source image">
                <a:extLst>
                  <a:ext uri="{FF2B5EF4-FFF2-40B4-BE49-F238E27FC236}">
                    <a16:creationId xmlns:a16="http://schemas.microsoft.com/office/drawing/2014/main" id="{95218720-5F3D-4C41-016E-A6F72AEF4FB5}"/>
                  </a:ext>
                </a:extLst>
              </p:cNvPr>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4673140" y="7083556"/>
                <a:ext cx="235567" cy="444365"/>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EED79DAC-ADF8-870B-83F3-7EBC08B05B22}"/>
                  </a:ext>
                </a:extLst>
              </p:cNvPr>
              <p:cNvSpPr txBox="1"/>
              <p:nvPr/>
            </p:nvSpPr>
            <p:spPr>
              <a:xfrm>
                <a:off x="4924909" y="7043915"/>
                <a:ext cx="1576485" cy="615553"/>
              </a:xfrm>
              <a:prstGeom prst="rect">
                <a:avLst/>
              </a:prstGeom>
              <a:noFill/>
            </p:spPr>
            <p:txBody>
              <a:bodyPr wrap="square" rtlCol="0">
                <a:spAutoFit/>
              </a:bodyPr>
              <a:lstStyle>
                <a:defPPr>
                  <a:defRPr lang="en-US"/>
                </a:defPPr>
                <a:lvl1pPr>
                  <a:defRPr sz="1200" b="1" i="1"/>
                </a:lvl1pPr>
              </a:lstStyle>
              <a:p>
                <a:r>
                  <a:rPr lang="en-US" dirty="0">
                    <a:solidFill>
                      <a:srgbClr val="345A9E"/>
                    </a:solidFill>
                  </a:rPr>
                  <a:t>Service</a:t>
                </a:r>
              </a:p>
              <a:p>
                <a:pPr marL="171450" indent="-171450">
                  <a:buFont typeface="Wingdings" panose="05000000000000000000" pitchFamily="2" charset="2"/>
                  <a:buChar char="v"/>
                </a:pPr>
                <a:r>
                  <a:rPr lang="en-US" sz="1100" b="0" i="0" dirty="0"/>
                  <a:t>Community Projects</a:t>
                </a:r>
              </a:p>
              <a:p>
                <a:pPr marL="171450" indent="-171450">
                  <a:buFont typeface="Wingdings" panose="05000000000000000000" pitchFamily="2" charset="2"/>
                  <a:buChar char="v"/>
                </a:pPr>
                <a:r>
                  <a:rPr lang="en-US" sz="1100" b="0" i="0" dirty="0"/>
                  <a:t>Scouting for Food</a:t>
                </a:r>
              </a:p>
            </p:txBody>
          </p:sp>
          <p:sp>
            <p:nvSpPr>
              <p:cNvPr id="53" name="TextBox 52">
                <a:extLst>
                  <a:ext uri="{FF2B5EF4-FFF2-40B4-BE49-F238E27FC236}">
                    <a16:creationId xmlns:a16="http://schemas.microsoft.com/office/drawing/2014/main" id="{18A00D82-50AD-8C11-FD2D-C304B213E802}"/>
                  </a:ext>
                </a:extLst>
              </p:cNvPr>
              <p:cNvSpPr txBox="1"/>
              <p:nvPr/>
            </p:nvSpPr>
            <p:spPr>
              <a:xfrm>
                <a:off x="7861171" y="7061318"/>
                <a:ext cx="1583140" cy="615553"/>
              </a:xfrm>
              <a:prstGeom prst="rect">
                <a:avLst/>
              </a:prstGeom>
              <a:noFill/>
            </p:spPr>
            <p:txBody>
              <a:bodyPr wrap="square" rtlCol="0">
                <a:spAutoFit/>
              </a:bodyPr>
              <a:lstStyle/>
              <a:p>
                <a:r>
                  <a:rPr lang="en-US" sz="1200" b="1" i="1" dirty="0">
                    <a:solidFill>
                      <a:srgbClr val="345A9E"/>
                    </a:solidFill>
                  </a:rPr>
                  <a:t>Outdoor Adventures</a:t>
                </a:r>
              </a:p>
              <a:p>
                <a:pPr marL="171450" indent="-171450">
                  <a:buFont typeface="Wingdings" panose="05000000000000000000" pitchFamily="2" charset="2"/>
                  <a:buChar char="v"/>
                </a:pPr>
                <a:r>
                  <a:rPr lang="en-US" sz="1100" dirty="0"/>
                  <a:t>Camping</a:t>
                </a:r>
              </a:p>
              <a:p>
                <a:pPr marL="171450" indent="-171450">
                  <a:buFont typeface="Wingdings" panose="05000000000000000000" pitchFamily="2" charset="2"/>
                  <a:buChar char="v"/>
                </a:pPr>
                <a:r>
                  <a:rPr lang="en-US" sz="1100" dirty="0"/>
                  <a:t>Hiking</a:t>
                </a:r>
              </a:p>
            </p:txBody>
          </p:sp>
          <p:pic>
            <p:nvPicPr>
              <p:cNvPr id="1036" name="Picture 12" descr="See the source image">
                <a:extLst>
                  <a:ext uri="{FF2B5EF4-FFF2-40B4-BE49-F238E27FC236}">
                    <a16:creationId xmlns:a16="http://schemas.microsoft.com/office/drawing/2014/main" id="{B2BAF2F1-888E-7859-5D7B-3A55797B4216}"/>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3109928" y="6682285"/>
                <a:ext cx="537163" cy="362710"/>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043" name="Group 1042">
                <a:extLst>
                  <a:ext uri="{FF2B5EF4-FFF2-40B4-BE49-F238E27FC236}">
                    <a16:creationId xmlns:a16="http://schemas.microsoft.com/office/drawing/2014/main" id="{06F2D483-3F5C-3232-554D-86BA876B7833}"/>
                  </a:ext>
                </a:extLst>
              </p:cNvPr>
              <p:cNvGrpSpPr/>
              <p:nvPr/>
            </p:nvGrpSpPr>
            <p:grpSpPr>
              <a:xfrm>
                <a:off x="3032448" y="6112332"/>
                <a:ext cx="2585120" cy="461665"/>
                <a:chOff x="3037952" y="6243615"/>
                <a:chExt cx="2585120" cy="461665"/>
              </a:xfrm>
            </p:grpSpPr>
            <p:sp>
              <p:nvSpPr>
                <p:cNvPr id="55" name="TextBox 54">
                  <a:extLst>
                    <a:ext uri="{FF2B5EF4-FFF2-40B4-BE49-F238E27FC236}">
                      <a16:creationId xmlns:a16="http://schemas.microsoft.com/office/drawing/2014/main" id="{AF4C4277-FD2D-B569-142C-A53F6A150CFD}"/>
                    </a:ext>
                  </a:extLst>
                </p:cNvPr>
                <p:cNvSpPr txBox="1"/>
                <p:nvPr/>
              </p:nvSpPr>
              <p:spPr>
                <a:xfrm>
                  <a:off x="3037952" y="6243615"/>
                  <a:ext cx="2585120" cy="461665"/>
                </a:xfrm>
                <a:prstGeom prst="rect">
                  <a:avLst/>
                </a:prstGeom>
                <a:noFill/>
              </p:spPr>
              <p:txBody>
                <a:bodyPr wrap="square" rtlCol="0">
                  <a:spAutoFit/>
                </a:bodyPr>
                <a:lstStyle/>
                <a:p>
                  <a:r>
                    <a:rPr lang="en-US" sz="2400" b="1" i="1" dirty="0">
                      <a:solidFill>
                        <a:srgbClr val="345A9E"/>
                      </a:solidFill>
                    </a:rPr>
                    <a:t>Why</a:t>
                  </a:r>
                  <a:r>
                    <a:rPr lang="en-US" i="1" dirty="0"/>
                    <a:t> </a:t>
                  </a:r>
                  <a:r>
                    <a:rPr lang="en-US" sz="2400" b="1" i="1" dirty="0"/>
                    <a:t>Cub Scouts?</a:t>
                  </a:r>
                  <a:endParaRPr lang="en-US" b="1" i="1" dirty="0"/>
                </a:p>
              </p:txBody>
            </p:sp>
            <p:cxnSp>
              <p:nvCxnSpPr>
                <p:cNvPr id="63" name="Straight Connector 62">
                  <a:extLst>
                    <a:ext uri="{FF2B5EF4-FFF2-40B4-BE49-F238E27FC236}">
                      <a16:creationId xmlns:a16="http://schemas.microsoft.com/office/drawing/2014/main" id="{A2C49D0B-64EB-E0EE-E08C-C1F775501F61}"/>
                    </a:ext>
                  </a:extLst>
                </p:cNvPr>
                <p:cNvCxnSpPr/>
                <p:nvPr/>
              </p:nvCxnSpPr>
              <p:spPr>
                <a:xfrm>
                  <a:off x="3162696" y="6633001"/>
                  <a:ext cx="2743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9" name="TextBox 1028">
                <a:extLst>
                  <a:ext uri="{FF2B5EF4-FFF2-40B4-BE49-F238E27FC236}">
                    <a16:creationId xmlns:a16="http://schemas.microsoft.com/office/drawing/2014/main" id="{C967FA12-99F0-7350-683C-AFFB096A98E0}"/>
                  </a:ext>
                </a:extLst>
              </p:cNvPr>
              <p:cNvSpPr txBox="1"/>
              <p:nvPr/>
            </p:nvSpPr>
            <p:spPr>
              <a:xfrm>
                <a:off x="6408079" y="6611369"/>
                <a:ext cx="1286406" cy="615553"/>
              </a:xfrm>
              <a:prstGeom prst="rect">
                <a:avLst/>
              </a:prstGeom>
              <a:noFill/>
            </p:spPr>
            <p:txBody>
              <a:bodyPr wrap="square" rtlCol="0">
                <a:spAutoFit/>
              </a:bodyPr>
              <a:lstStyle/>
              <a:p>
                <a:r>
                  <a:rPr lang="en-US" sz="1200" b="1" i="1" dirty="0">
                    <a:solidFill>
                      <a:srgbClr val="345A9E"/>
                    </a:solidFill>
                  </a:rPr>
                  <a:t>Pinewood Derby</a:t>
                </a:r>
              </a:p>
              <a:p>
                <a:pPr marL="171450" indent="-171450">
                  <a:buFont typeface="Wingdings" panose="05000000000000000000" pitchFamily="2" charset="2"/>
                  <a:buChar char="v"/>
                </a:pPr>
                <a:r>
                  <a:rPr lang="en-US" sz="1100" dirty="0"/>
                  <a:t>Build &amp; Race Your Car</a:t>
                </a:r>
              </a:p>
            </p:txBody>
          </p:sp>
        </p:grpSp>
        <p:pic>
          <p:nvPicPr>
            <p:cNvPr id="1079" name="Picture 16" descr="See the source image">
              <a:extLst>
                <a:ext uri="{FF2B5EF4-FFF2-40B4-BE49-F238E27FC236}">
                  <a16:creationId xmlns:a16="http://schemas.microsoft.com/office/drawing/2014/main" id="{A89769EC-94E3-87ED-790B-E9A32544F286}"/>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3003050" y="7085516"/>
              <a:ext cx="537163" cy="422021"/>
            </a:xfrm>
            <a:prstGeom prst="rect">
              <a:avLst/>
            </a:prstGeom>
            <a:noFill/>
            <a:extLst>
              <a:ext uri="{909E8E84-426E-40DD-AFC4-6F175D3DCCD1}">
                <a14:hiddenFill xmlns:a14="http://schemas.microsoft.com/office/drawing/2010/main">
                  <a:solidFill>
                    <a:srgbClr val="FFFFFF"/>
                  </a:solidFill>
                </a14:hiddenFill>
              </a:ext>
            </a:extLst>
          </p:spPr>
        </p:pic>
        <p:grpSp>
          <p:nvGrpSpPr>
            <p:cNvPr id="1082" name="Group 1081">
              <a:extLst>
                <a:ext uri="{FF2B5EF4-FFF2-40B4-BE49-F238E27FC236}">
                  <a16:creationId xmlns:a16="http://schemas.microsoft.com/office/drawing/2014/main" id="{517C7A98-FBCC-EF4B-FA43-9D3FB6203E62}"/>
                </a:ext>
              </a:extLst>
            </p:cNvPr>
            <p:cNvGrpSpPr/>
            <p:nvPr/>
          </p:nvGrpSpPr>
          <p:grpSpPr>
            <a:xfrm>
              <a:off x="4474363" y="7633605"/>
              <a:ext cx="469833" cy="418941"/>
              <a:chOff x="7646216" y="1928006"/>
              <a:chExt cx="469833" cy="418941"/>
            </a:xfrm>
          </p:grpSpPr>
          <p:sp>
            <p:nvSpPr>
              <p:cNvPr id="1080" name="Flowchart: Connector 1079">
                <a:extLst>
                  <a:ext uri="{FF2B5EF4-FFF2-40B4-BE49-F238E27FC236}">
                    <a16:creationId xmlns:a16="http://schemas.microsoft.com/office/drawing/2014/main" id="{F625FA60-5C06-E0E6-40C8-61EB0361632A}"/>
                  </a:ext>
                </a:extLst>
              </p:cNvPr>
              <p:cNvSpPr/>
              <p:nvPr/>
            </p:nvSpPr>
            <p:spPr>
              <a:xfrm>
                <a:off x="7646216" y="1928006"/>
                <a:ext cx="469833" cy="418941"/>
              </a:xfrm>
              <a:prstGeom prst="flowChartConnector">
                <a:avLst/>
              </a:pr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81" name="Picture 6" descr="See the source image">
                <a:extLst>
                  <a:ext uri="{FF2B5EF4-FFF2-40B4-BE49-F238E27FC236}">
                    <a16:creationId xmlns:a16="http://schemas.microsoft.com/office/drawing/2014/main" id="{E4EA0BA8-5AFC-AD0C-54C0-30FA78241C9D}"/>
                  </a:ext>
                </a:extLst>
              </p:cNvPr>
              <p:cNvPicPr>
                <a:picLocks noChangeAspect="1" noChangeArrowheads="1"/>
              </p:cNvPicPr>
              <p:nvPr/>
            </p:nvPicPr>
            <p:blipFill>
              <a:blip r:embed="rId14" cstate="hqprint">
                <a:extLst>
                  <a:ext uri="{28A0092B-C50C-407E-A947-70E740481C1C}">
                    <a14:useLocalDpi xmlns:a14="http://schemas.microsoft.com/office/drawing/2010/main" val="0"/>
                  </a:ext>
                </a:extLst>
              </a:blip>
              <a:srcRect/>
              <a:stretch>
                <a:fillRect/>
              </a:stretch>
            </p:blipFill>
            <p:spPr bwMode="auto">
              <a:xfrm>
                <a:off x="7660631" y="1978485"/>
                <a:ext cx="423775" cy="322339"/>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083" name="TextBox 1082">
            <a:extLst>
              <a:ext uri="{FF2B5EF4-FFF2-40B4-BE49-F238E27FC236}">
                <a16:creationId xmlns:a16="http://schemas.microsoft.com/office/drawing/2014/main" id="{229DB7BC-E4AC-8345-2E7D-7B229DD217A9}"/>
              </a:ext>
            </a:extLst>
          </p:cNvPr>
          <p:cNvSpPr txBox="1"/>
          <p:nvPr/>
        </p:nvSpPr>
        <p:spPr>
          <a:xfrm>
            <a:off x="1587896" y="8766766"/>
            <a:ext cx="5272757" cy="276999"/>
          </a:xfrm>
          <a:prstGeom prst="rect">
            <a:avLst/>
          </a:prstGeom>
          <a:noFill/>
        </p:spPr>
        <p:txBody>
          <a:bodyPr wrap="square" rtlCol="0">
            <a:spAutoFit/>
          </a:bodyPr>
          <a:lstStyle/>
          <a:p>
            <a:r>
              <a:rPr lang="en-US" sz="1200" b="1" i="1" dirty="0"/>
              <a:t>Cubmaster</a:t>
            </a:r>
            <a:r>
              <a:rPr lang="en-US" sz="1200" i="1" dirty="0"/>
              <a:t> – First Last Name          </a:t>
            </a:r>
            <a:r>
              <a:rPr lang="en-US" sz="1200" b="1" i="1" dirty="0"/>
              <a:t>Asst. Cubmaster </a:t>
            </a:r>
            <a:r>
              <a:rPr lang="en-US" sz="1200" i="1" dirty="0"/>
              <a:t>– First Last Name</a:t>
            </a:r>
          </a:p>
        </p:txBody>
      </p:sp>
      <p:sp>
        <p:nvSpPr>
          <p:cNvPr id="1084" name="TextBox 1083">
            <a:extLst>
              <a:ext uri="{FF2B5EF4-FFF2-40B4-BE49-F238E27FC236}">
                <a16:creationId xmlns:a16="http://schemas.microsoft.com/office/drawing/2014/main" id="{6575FA81-2C4D-B6CE-0128-6E3FC7B7107A}"/>
              </a:ext>
            </a:extLst>
          </p:cNvPr>
          <p:cNvSpPr txBox="1"/>
          <p:nvPr/>
        </p:nvSpPr>
        <p:spPr>
          <a:xfrm rot="750902">
            <a:off x="3866397" y="1718857"/>
            <a:ext cx="2007763" cy="646331"/>
          </a:xfrm>
          <a:prstGeom prst="rect">
            <a:avLst/>
          </a:prstGeom>
          <a:noFill/>
        </p:spPr>
        <p:txBody>
          <a:bodyPr wrap="square" rtlCol="0">
            <a:spAutoFit/>
          </a:bodyPr>
          <a:lstStyle/>
          <a:p>
            <a:r>
              <a:rPr lang="en-US" b="1" dirty="0">
                <a:solidFill>
                  <a:schemeClr val="bg1"/>
                </a:solidFill>
              </a:rPr>
              <a:t>Your own  Pack photo here</a:t>
            </a:r>
          </a:p>
        </p:txBody>
      </p:sp>
    </p:spTree>
    <p:extLst>
      <p:ext uri="{BB962C8B-B14F-4D97-AF65-F5344CB8AC3E}">
        <p14:creationId xmlns:p14="http://schemas.microsoft.com/office/powerpoint/2010/main" val="3303167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5CA34B-3721-98C8-52E8-B13D300F2298}"/>
              </a:ext>
            </a:extLst>
          </p:cNvPr>
          <p:cNvSpPr/>
          <p:nvPr/>
        </p:nvSpPr>
        <p:spPr>
          <a:xfrm>
            <a:off x="0" y="0"/>
            <a:ext cx="6858000" cy="777240"/>
          </a:xfrm>
          <a:prstGeom prst="rect">
            <a:avLst/>
          </a:prstGeom>
          <a:solidFill>
            <a:srgbClr val="345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E6DB6E8-6A26-9B20-C8A1-AE6A7742441E}"/>
              </a:ext>
            </a:extLst>
          </p:cNvPr>
          <p:cNvSpPr txBox="1"/>
          <p:nvPr/>
        </p:nvSpPr>
        <p:spPr>
          <a:xfrm>
            <a:off x="211342" y="130712"/>
            <a:ext cx="4970620" cy="461665"/>
          </a:xfrm>
          <a:prstGeom prst="rect">
            <a:avLst/>
          </a:prstGeom>
          <a:noFill/>
        </p:spPr>
        <p:txBody>
          <a:bodyPr wrap="square" rtlCol="0">
            <a:spAutoFit/>
          </a:bodyPr>
          <a:lstStyle/>
          <a:p>
            <a:r>
              <a:rPr lang="en-US" sz="2400" b="1" dirty="0">
                <a:solidFill>
                  <a:schemeClr val="bg1"/>
                </a:solidFill>
              </a:rPr>
              <a:t>Cub Pack 999 - 2022 – 2023 Calendar</a:t>
            </a:r>
          </a:p>
        </p:txBody>
      </p:sp>
      <p:graphicFrame>
        <p:nvGraphicFramePr>
          <p:cNvPr id="2" name="Table 5">
            <a:extLst>
              <a:ext uri="{FF2B5EF4-FFF2-40B4-BE49-F238E27FC236}">
                <a16:creationId xmlns:a16="http://schemas.microsoft.com/office/drawing/2014/main" id="{1C5498C3-B23A-E2D9-4EDE-1EE469E33608}"/>
              </a:ext>
            </a:extLst>
          </p:cNvPr>
          <p:cNvGraphicFramePr>
            <a:graphicFrameLocks noGrp="1"/>
          </p:cNvGraphicFramePr>
          <p:nvPr>
            <p:extLst>
              <p:ext uri="{D42A27DB-BD31-4B8C-83A1-F6EECF244321}">
                <p14:modId xmlns:p14="http://schemas.microsoft.com/office/powerpoint/2010/main" val="3906394998"/>
              </p:ext>
            </p:extLst>
          </p:nvPr>
        </p:nvGraphicFramePr>
        <p:xfrm>
          <a:off x="290286" y="1001486"/>
          <a:ext cx="6299200" cy="5669280"/>
        </p:xfrm>
        <a:graphic>
          <a:graphicData uri="http://schemas.openxmlformats.org/drawingml/2006/table">
            <a:tbl>
              <a:tblPr firstRow="1" bandRow="1">
                <a:tableStyleId>{5FD0F851-EC5A-4D38-B0AD-8093EC10F338}</a:tableStyleId>
              </a:tblPr>
              <a:tblGrid>
                <a:gridCol w="3149600">
                  <a:extLst>
                    <a:ext uri="{9D8B030D-6E8A-4147-A177-3AD203B41FA5}">
                      <a16:colId xmlns:a16="http://schemas.microsoft.com/office/drawing/2014/main" val="2839800045"/>
                    </a:ext>
                  </a:extLst>
                </a:gridCol>
                <a:gridCol w="3149600">
                  <a:extLst>
                    <a:ext uri="{9D8B030D-6E8A-4147-A177-3AD203B41FA5}">
                      <a16:colId xmlns:a16="http://schemas.microsoft.com/office/drawing/2014/main" val="2864189047"/>
                    </a:ext>
                  </a:extLst>
                </a:gridCol>
              </a:tblGrid>
              <a:tr h="370840">
                <a:tc>
                  <a:txBody>
                    <a:bodyPr/>
                    <a:lstStyle/>
                    <a:p>
                      <a:r>
                        <a:rPr lang="en-US" sz="1200" b="1" dirty="0"/>
                        <a:t>August</a:t>
                      </a:r>
                    </a:p>
                    <a:p>
                      <a:r>
                        <a:rPr lang="en-US" sz="1200" b="0" dirty="0"/>
                        <a:t>11 – All Leader Planning Mtg</a:t>
                      </a:r>
                    </a:p>
                    <a:p>
                      <a:r>
                        <a:rPr lang="en-US" sz="1200" b="0" dirty="0"/>
                        <a:t>29 – 1</a:t>
                      </a:r>
                      <a:r>
                        <a:rPr lang="en-US" sz="1200" b="0" baseline="30000" dirty="0"/>
                        <a:t>st</a:t>
                      </a:r>
                      <a:r>
                        <a:rPr lang="en-US" sz="1200" b="0" dirty="0"/>
                        <a:t> Pack Meeting</a:t>
                      </a:r>
                    </a:p>
                  </a:txBody>
                  <a:tcPr/>
                </a:tc>
                <a:tc>
                  <a:txBody>
                    <a:bodyPr/>
                    <a:lstStyle/>
                    <a:p>
                      <a:r>
                        <a:rPr lang="en-US" sz="1200" dirty="0"/>
                        <a:t>February</a:t>
                      </a:r>
                    </a:p>
                    <a:p>
                      <a:r>
                        <a:rPr lang="en-US" sz="1200" b="0" dirty="0"/>
                        <a:t>6 – Den Meetings</a:t>
                      </a:r>
                    </a:p>
                    <a:p>
                      <a:r>
                        <a:rPr lang="en-US" sz="1200" b="0" dirty="0"/>
                        <a:t>X – Pack Meeting</a:t>
                      </a:r>
                    </a:p>
                  </a:txBody>
                  <a:tcPr/>
                </a:tc>
                <a:extLst>
                  <a:ext uri="{0D108BD9-81ED-4DB2-BD59-A6C34878D82A}">
                    <a16:rowId xmlns:a16="http://schemas.microsoft.com/office/drawing/2014/main" val="169662216"/>
                  </a:ext>
                </a:extLst>
              </a:tr>
              <a:tr h="370840">
                <a:tc>
                  <a:txBody>
                    <a:bodyPr/>
                    <a:lstStyle/>
                    <a:p>
                      <a:r>
                        <a:rPr lang="en-US" sz="1200" b="1" dirty="0"/>
                        <a:t>September</a:t>
                      </a:r>
                    </a:p>
                    <a:p>
                      <a:r>
                        <a:rPr lang="en-US" sz="1200" b="0" dirty="0"/>
                        <a:t>1 – Popcorn Sale Begins</a:t>
                      </a:r>
                    </a:p>
                    <a:p>
                      <a:r>
                        <a:rPr lang="en-US" sz="1200" b="0" dirty="0"/>
                        <a:t>6 – Den Meetings</a:t>
                      </a:r>
                    </a:p>
                    <a:p>
                      <a:r>
                        <a:rPr lang="en-US" sz="1200" b="0" dirty="0"/>
                        <a:t>7 – School Night to Join Scouting</a:t>
                      </a:r>
                    </a:p>
                    <a:p>
                      <a:r>
                        <a:rPr lang="en-US" sz="1200" b="0" dirty="0"/>
                        <a:t>X – Pack Meeting</a:t>
                      </a:r>
                    </a:p>
                    <a:p>
                      <a:r>
                        <a:rPr lang="en-US" sz="1200" b="0" dirty="0"/>
                        <a:t>30 – Oct. 2 – Fall Camporee @ Warren </a:t>
                      </a:r>
                      <a:r>
                        <a:rPr lang="en-US" sz="1200" b="0" dirty="0" err="1"/>
                        <a:t>Levis</a:t>
                      </a:r>
                      <a:endParaRPr lang="en-US" sz="1200" b="0" dirty="0"/>
                    </a:p>
                  </a:txBody>
                  <a:tcPr/>
                </a:tc>
                <a:tc>
                  <a:txBody>
                    <a:bodyPr/>
                    <a:lstStyle/>
                    <a:p>
                      <a:r>
                        <a:rPr lang="en-US" sz="1200" b="1" dirty="0"/>
                        <a:t>March</a:t>
                      </a:r>
                    </a:p>
                    <a:p>
                      <a:r>
                        <a:rPr lang="en-US" sz="1200" b="0" dirty="0"/>
                        <a:t>4 – Pinewood Derby @ location</a:t>
                      </a:r>
                    </a:p>
                    <a:p>
                      <a:r>
                        <a:rPr lang="en-US" sz="1200" b="0" dirty="0"/>
                        <a:t>6 – Den Meetings</a:t>
                      </a:r>
                    </a:p>
                    <a:p>
                      <a:r>
                        <a:rPr lang="en-US" sz="1200" b="0" dirty="0"/>
                        <a:t>X – Pack Meeting</a:t>
                      </a:r>
                    </a:p>
                    <a:p>
                      <a:r>
                        <a:rPr lang="en-US" sz="1200" b="0" dirty="0" err="1"/>
                        <a:t>Xx</a:t>
                      </a:r>
                      <a:r>
                        <a:rPr lang="en-US" sz="1200" b="0" dirty="0"/>
                        <a:t> – Blue &amp; Gold Banquet @ location</a:t>
                      </a:r>
                    </a:p>
                  </a:txBody>
                  <a:tcPr/>
                </a:tc>
                <a:extLst>
                  <a:ext uri="{0D108BD9-81ED-4DB2-BD59-A6C34878D82A}">
                    <a16:rowId xmlns:a16="http://schemas.microsoft.com/office/drawing/2014/main" val="2859552719"/>
                  </a:ext>
                </a:extLst>
              </a:tr>
              <a:tr h="370840">
                <a:tc>
                  <a:txBody>
                    <a:bodyPr/>
                    <a:lstStyle/>
                    <a:p>
                      <a:r>
                        <a:rPr lang="en-US" sz="1200" b="1" dirty="0"/>
                        <a:t>October</a:t>
                      </a:r>
                    </a:p>
                    <a:p>
                      <a:r>
                        <a:rPr lang="en-US" sz="1200" b="0" dirty="0"/>
                        <a:t>1 – Cub Launch @ Beaumont</a:t>
                      </a:r>
                    </a:p>
                    <a:p>
                      <a:r>
                        <a:rPr lang="en-US" sz="1200" b="0" dirty="0"/>
                        <a:t>8-9 – Call of the Wild @ Cub World</a:t>
                      </a:r>
                    </a:p>
                    <a:p>
                      <a:r>
                        <a:rPr lang="en-US" sz="1200" b="0" dirty="0"/>
                        <a:t>6 – Den Meetings</a:t>
                      </a:r>
                    </a:p>
                    <a:p>
                      <a:r>
                        <a:rPr lang="en-US" sz="1200" b="0" dirty="0"/>
                        <a:t>X – Pack Meeting</a:t>
                      </a:r>
                    </a:p>
                    <a:p>
                      <a:r>
                        <a:rPr lang="en-US" sz="1200" b="0" dirty="0"/>
                        <a:t>15 – Fright Fest @ Beaumont</a:t>
                      </a:r>
                    </a:p>
                  </a:txBody>
                  <a:tcPr/>
                </a:tc>
                <a:tc>
                  <a:txBody>
                    <a:bodyPr/>
                    <a:lstStyle/>
                    <a:p>
                      <a:r>
                        <a:rPr lang="en-US" sz="1200" b="1" dirty="0"/>
                        <a:t>April</a:t>
                      </a:r>
                      <a:endParaRPr lang="en-US" sz="1200" b="0" dirty="0"/>
                    </a:p>
                    <a:p>
                      <a:r>
                        <a:rPr lang="en-US" sz="1200" b="0" dirty="0"/>
                        <a:t>6 – Den Meetings</a:t>
                      </a:r>
                    </a:p>
                    <a:p>
                      <a:r>
                        <a:rPr lang="en-US" sz="1200" b="0" dirty="0"/>
                        <a:t>X – Pack Meeting</a:t>
                      </a:r>
                    </a:p>
                    <a:p>
                      <a:endParaRPr lang="en-US" sz="1200" b="1" dirty="0"/>
                    </a:p>
                  </a:txBody>
                  <a:tcPr/>
                </a:tc>
                <a:extLst>
                  <a:ext uri="{0D108BD9-81ED-4DB2-BD59-A6C34878D82A}">
                    <a16:rowId xmlns:a16="http://schemas.microsoft.com/office/drawing/2014/main" val="2012098723"/>
                  </a:ext>
                </a:extLst>
              </a:tr>
              <a:tr h="370840">
                <a:tc>
                  <a:txBody>
                    <a:bodyPr/>
                    <a:lstStyle/>
                    <a:p>
                      <a:r>
                        <a:rPr lang="en-US" sz="1200" b="1" dirty="0"/>
                        <a:t>November</a:t>
                      </a:r>
                    </a:p>
                    <a:p>
                      <a:r>
                        <a:rPr lang="en-US" sz="1200" b="0" dirty="0"/>
                        <a:t>12 &amp; 19 Scouting for Food</a:t>
                      </a:r>
                    </a:p>
                    <a:p>
                      <a:r>
                        <a:rPr lang="en-US" sz="1200" b="0" dirty="0" err="1"/>
                        <a:t>Xx</a:t>
                      </a:r>
                      <a:r>
                        <a:rPr lang="en-US" sz="1200" b="0" dirty="0"/>
                        <a:t> – Popcorn Pick Up</a:t>
                      </a:r>
                    </a:p>
                    <a:p>
                      <a:r>
                        <a:rPr lang="en-US" sz="1200" b="0" dirty="0"/>
                        <a:t>6 – Den Meetings</a:t>
                      </a:r>
                    </a:p>
                    <a:p>
                      <a:r>
                        <a:rPr lang="en-US" sz="1200" b="0" dirty="0"/>
                        <a:t>X – Pack Meeting</a:t>
                      </a:r>
                    </a:p>
                  </a:txBody>
                  <a:tcPr/>
                </a:tc>
                <a:tc>
                  <a:txBody>
                    <a:bodyPr/>
                    <a:lstStyle/>
                    <a:p>
                      <a:r>
                        <a:rPr lang="en-US" sz="1200" b="1" dirty="0"/>
                        <a:t>May</a:t>
                      </a:r>
                    </a:p>
                    <a:p>
                      <a:r>
                        <a:rPr lang="en-US" sz="1200" b="0" dirty="0"/>
                        <a:t>5 – 7 Spring Camporee Beaumont</a:t>
                      </a:r>
                    </a:p>
                    <a:p>
                      <a:r>
                        <a:rPr lang="en-US" sz="1200" b="0" dirty="0"/>
                        <a:t>6 – Den Meetings</a:t>
                      </a:r>
                    </a:p>
                    <a:p>
                      <a:r>
                        <a:rPr lang="en-US" sz="1200" b="0" dirty="0"/>
                        <a:t>X – Pack Meeting</a:t>
                      </a:r>
                    </a:p>
                  </a:txBody>
                  <a:tcPr/>
                </a:tc>
                <a:extLst>
                  <a:ext uri="{0D108BD9-81ED-4DB2-BD59-A6C34878D82A}">
                    <a16:rowId xmlns:a16="http://schemas.microsoft.com/office/drawing/2014/main" val="518186599"/>
                  </a:ext>
                </a:extLst>
              </a:tr>
              <a:tr h="370840">
                <a:tc>
                  <a:txBody>
                    <a:bodyPr/>
                    <a:lstStyle/>
                    <a:p>
                      <a:r>
                        <a:rPr lang="en-US" sz="1200" b="1" dirty="0"/>
                        <a:t>December</a:t>
                      </a:r>
                    </a:p>
                    <a:p>
                      <a:r>
                        <a:rPr lang="en-US" sz="1200" b="0" dirty="0"/>
                        <a:t>6 – Den Meetings</a:t>
                      </a:r>
                    </a:p>
                    <a:p>
                      <a:r>
                        <a:rPr lang="en-US" sz="1200" b="0" dirty="0"/>
                        <a:t>X – Pack Meeting</a:t>
                      </a:r>
                    </a:p>
                  </a:txBody>
                  <a:tcPr/>
                </a:tc>
                <a:tc>
                  <a:txBody>
                    <a:bodyPr/>
                    <a:lstStyle/>
                    <a:p>
                      <a:r>
                        <a:rPr lang="en-US" sz="1200" b="1" dirty="0"/>
                        <a:t>June</a:t>
                      </a:r>
                    </a:p>
                    <a:p>
                      <a:r>
                        <a:rPr lang="en-US" sz="1200" b="0" dirty="0" err="1"/>
                        <a:t>Xx</a:t>
                      </a:r>
                      <a:r>
                        <a:rPr lang="en-US" sz="1200" b="0" dirty="0"/>
                        <a:t> – xx Webelos Camp</a:t>
                      </a:r>
                    </a:p>
                    <a:p>
                      <a:r>
                        <a:rPr lang="en-US" sz="1200" b="0" dirty="0" err="1"/>
                        <a:t>Xx</a:t>
                      </a:r>
                      <a:r>
                        <a:rPr lang="en-US" sz="1200" b="0" dirty="0"/>
                        <a:t> – Leader Wrap Up Meeting</a:t>
                      </a:r>
                    </a:p>
                  </a:txBody>
                  <a:tcPr/>
                </a:tc>
                <a:extLst>
                  <a:ext uri="{0D108BD9-81ED-4DB2-BD59-A6C34878D82A}">
                    <a16:rowId xmlns:a16="http://schemas.microsoft.com/office/drawing/2014/main" val="4250739080"/>
                  </a:ext>
                </a:extLst>
              </a:tr>
              <a:tr h="370840">
                <a:tc>
                  <a:txBody>
                    <a:bodyPr/>
                    <a:lstStyle/>
                    <a:p>
                      <a:r>
                        <a:rPr lang="en-US" sz="1200" b="1" dirty="0"/>
                        <a:t>January 2023</a:t>
                      </a:r>
                    </a:p>
                    <a:p>
                      <a:r>
                        <a:rPr lang="en-US" sz="1200" b="0" dirty="0"/>
                        <a:t>6 – Den Meetings</a:t>
                      </a:r>
                    </a:p>
                    <a:p>
                      <a:r>
                        <a:rPr lang="en-US" sz="1200" b="0" dirty="0"/>
                        <a:t>7 – Pinewood Derby Workshop @ Maryland Heights COC</a:t>
                      </a:r>
                    </a:p>
                    <a:p>
                      <a:r>
                        <a:rPr lang="en-US" sz="1200" b="0" dirty="0"/>
                        <a:t>X – Pack Meeting</a:t>
                      </a:r>
                    </a:p>
                  </a:txBody>
                  <a:tcPr/>
                </a:tc>
                <a:tc>
                  <a:txBody>
                    <a:bodyPr/>
                    <a:lstStyle/>
                    <a:p>
                      <a:r>
                        <a:rPr lang="en-US" sz="1200" b="1" dirty="0"/>
                        <a:t>July</a:t>
                      </a:r>
                    </a:p>
                    <a:p>
                      <a:r>
                        <a:rPr lang="en-US" sz="1200" b="0" dirty="0" err="1"/>
                        <a:t>Xx</a:t>
                      </a:r>
                      <a:r>
                        <a:rPr lang="en-US" sz="1200" b="0" dirty="0"/>
                        <a:t> – All Leader Planning Meeting</a:t>
                      </a:r>
                    </a:p>
                  </a:txBody>
                  <a:tcPr/>
                </a:tc>
                <a:extLst>
                  <a:ext uri="{0D108BD9-81ED-4DB2-BD59-A6C34878D82A}">
                    <a16:rowId xmlns:a16="http://schemas.microsoft.com/office/drawing/2014/main" val="1182715605"/>
                  </a:ext>
                </a:extLst>
              </a:tr>
            </a:tbl>
          </a:graphicData>
        </a:graphic>
      </p:graphicFrame>
      <p:pic>
        <p:nvPicPr>
          <p:cNvPr id="8" name="Picture 7">
            <a:extLst>
              <a:ext uri="{FF2B5EF4-FFF2-40B4-BE49-F238E27FC236}">
                <a16:creationId xmlns:a16="http://schemas.microsoft.com/office/drawing/2014/main" id="{3B853501-78D5-E643-F595-CD1020F46C2E}"/>
              </a:ext>
            </a:extLst>
          </p:cNvPr>
          <p:cNvPicPr>
            <a:picLocks noChangeAspect="1"/>
          </p:cNvPicPr>
          <p:nvPr/>
        </p:nvPicPr>
        <p:blipFill>
          <a:blip r:embed="rId2"/>
          <a:stretch>
            <a:fillRect/>
          </a:stretch>
        </p:blipFill>
        <p:spPr>
          <a:xfrm>
            <a:off x="5286101" y="168774"/>
            <a:ext cx="1179020" cy="742629"/>
          </a:xfrm>
          <a:prstGeom prst="rect">
            <a:avLst/>
          </a:prstGeom>
        </p:spPr>
      </p:pic>
      <p:sp>
        <p:nvSpPr>
          <p:cNvPr id="23" name="TextBox 22">
            <a:extLst>
              <a:ext uri="{FF2B5EF4-FFF2-40B4-BE49-F238E27FC236}">
                <a16:creationId xmlns:a16="http://schemas.microsoft.com/office/drawing/2014/main" id="{4B411E28-EC6D-587F-F70E-766B86BC38F8}"/>
              </a:ext>
            </a:extLst>
          </p:cNvPr>
          <p:cNvSpPr txBox="1"/>
          <p:nvPr/>
        </p:nvSpPr>
        <p:spPr>
          <a:xfrm>
            <a:off x="1677152" y="7157848"/>
            <a:ext cx="3293468" cy="1169551"/>
          </a:xfrm>
          <a:prstGeom prst="rect">
            <a:avLst/>
          </a:prstGeom>
          <a:noFill/>
        </p:spPr>
        <p:txBody>
          <a:bodyPr wrap="square" rtlCol="0">
            <a:spAutoFit/>
          </a:bodyPr>
          <a:lstStyle/>
          <a:p>
            <a:r>
              <a:rPr lang="en-US" sz="1400" i="1" dirty="0"/>
              <a:t>Scout/Family Testimonial  Scout/Family Testimonial Scout/Family Testimonial  Scout/Family Testimonial  Scout/Family Testimonial  Scout/Family Testimonial  Scout/Family Testimonial</a:t>
            </a:r>
            <a:endParaRPr lang="en-US" sz="1400" dirty="0"/>
          </a:p>
        </p:txBody>
      </p:sp>
      <p:grpSp>
        <p:nvGrpSpPr>
          <p:cNvPr id="24" name="Group 23">
            <a:extLst>
              <a:ext uri="{FF2B5EF4-FFF2-40B4-BE49-F238E27FC236}">
                <a16:creationId xmlns:a16="http://schemas.microsoft.com/office/drawing/2014/main" id="{7438DC83-7A77-E904-6CB9-6F8CD898AA3D}"/>
              </a:ext>
            </a:extLst>
          </p:cNvPr>
          <p:cNvGrpSpPr/>
          <p:nvPr/>
        </p:nvGrpSpPr>
        <p:grpSpPr>
          <a:xfrm rot="1113234">
            <a:off x="4870458" y="6967279"/>
            <a:ext cx="1689086" cy="1709175"/>
            <a:chOff x="4873492" y="7191557"/>
            <a:chExt cx="1689086" cy="1709175"/>
          </a:xfrm>
        </p:grpSpPr>
        <p:pic>
          <p:nvPicPr>
            <p:cNvPr id="25" name="Picture 24">
              <a:extLst>
                <a:ext uri="{FF2B5EF4-FFF2-40B4-BE49-F238E27FC236}">
                  <a16:creationId xmlns:a16="http://schemas.microsoft.com/office/drawing/2014/main" id="{662A4BA7-8DD4-AB64-F6D2-AD9438EC6E4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4000" r="13482"/>
            <a:stretch/>
          </p:blipFill>
          <p:spPr>
            <a:xfrm>
              <a:off x="4873492" y="7191557"/>
              <a:ext cx="1689086" cy="1709175"/>
            </a:xfrm>
            <a:prstGeom prst="flowChartConnector">
              <a:avLst/>
            </a:prstGeom>
          </p:spPr>
        </p:pic>
        <p:sp>
          <p:nvSpPr>
            <p:cNvPr id="26" name="TextBox 25">
              <a:extLst>
                <a:ext uri="{FF2B5EF4-FFF2-40B4-BE49-F238E27FC236}">
                  <a16:creationId xmlns:a16="http://schemas.microsoft.com/office/drawing/2014/main" id="{603F4144-EB75-4CFE-91C3-40A53A28E845}"/>
                </a:ext>
              </a:extLst>
            </p:cNvPr>
            <p:cNvSpPr txBox="1"/>
            <p:nvPr/>
          </p:nvSpPr>
          <p:spPr>
            <a:xfrm rot="750902">
              <a:off x="5099697" y="7846775"/>
              <a:ext cx="1451051" cy="646331"/>
            </a:xfrm>
            <a:prstGeom prst="rect">
              <a:avLst/>
            </a:prstGeom>
            <a:noFill/>
          </p:spPr>
          <p:txBody>
            <a:bodyPr wrap="square" rtlCol="0">
              <a:spAutoFit/>
            </a:bodyPr>
            <a:lstStyle/>
            <a:p>
              <a:r>
                <a:rPr lang="en-US" b="1" dirty="0">
                  <a:solidFill>
                    <a:schemeClr val="bg1"/>
                  </a:solidFill>
                </a:rPr>
                <a:t>Scout picture here</a:t>
              </a:r>
            </a:p>
          </p:txBody>
        </p:sp>
      </p:grpSp>
      <p:sp>
        <p:nvSpPr>
          <p:cNvPr id="27" name="Circle: Hollow 26">
            <a:extLst>
              <a:ext uri="{FF2B5EF4-FFF2-40B4-BE49-F238E27FC236}">
                <a16:creationId xmlns:a16="http://schemas.microsoft.com/office/drawing/2014/main" id="{A3132BC2-6172-D5EB-77B5-7628BCDA4B67}"/>
              </a:ext>
            </a:extLst>
          </p:cNvPr>
          <p:cNvSpPr/>
          <p:nvPr/>
        </p:nvSpPr>
        <p:spPr>
          <a:xfrm>
            <a:off x="4675627" y="6801295"/>
            <a:ext cx="2053458" cy="2050731"/>
          </a:xfrm>
          <a:prstGeom prst="donut">
            <a:avLst>
              <a:gd name="adj" fmla="val 9075"/>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58" name="Picture 10" descr="BSA unveils name of program for older boys and girls">
            <a:extLst>
              <a:ext uri="{FF2B5EF4-FFF2-40B4-BE49-F238E27FC236}">
                <a16:creationId xmlns:a16="http://schemas.microsoft.com/office/drawing/2014/main" id="{027FFFB9-B8CE-F0B0-E86C-E8C960B370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528" t="33415" r="32174"/>
          <a:stretch/>
        </p:blipFill>
        <p:spPr bwMode="auto">
          <a:xfrm>
            <a:off x="587192" y="7293195"/>
            <a:ext cx="926323" cy="8921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0EBE69E-9803-11B4-7EEB-30828832BA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377470">
            <a:off x="226670" y="7034182"/>
            <a:ext cx="1387356" cy="275947"/>
          </a:xfrm>
          <a:prstGeom prst="rect">
            <a:avLst/>
          </a:prstGeom>
          <a:solidFill>
            <a:schemeClr val="bg1"/>
          </a:solidFill>
        </p:spPr>
      </p:pic>
    </p:spTree>
    <p:extLst>
      <p:ext uri="{BB962C8B-B14F-4D97-AF65-F5344CB8AC3E}">
        <p14:creationId xmlns:p14="http://schemas.microsoft.com/office/powerpoint/2010/main" val="27008699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828</TotalTime>
  <Words>367</Words>
  <Application>Microsoft Office PowerPoint</Application>
  <PresentationFormat>On-screen Show (4:3)</PresentationFormat>
  <Paragraphs>81</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Wingdings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Rode-Perkins</dc:creator>
  <cp:lastModifiedBy>Coscia, Tom (OPS-Advisory Addepar Performance)</cp:lastModifiedBy>
  <cp:revision>29</cp:revision>
  <dcterms:created xsi:type="dcterms:W3CDTF">2022-12-01T16:08:31Z</dcterms:created>
  <dcterms:modified xsi:type="dcterms:W3CDTF">2023-08-07T17:23:07Z</dcterms:modified>
</cp:coreProperties>
</file>