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D34"/>
    <a:srgbClr val="FFE59B"/>
    <a:srgbClr val="4F7B33"/>
    <a:srgbClr val="A3CD86"/>
    <a:srgbClr val="8CC068"/>
    <a:srgbClr val="80BA59"/>
    <a:srgbClr val="71AE47"/>
    <a:srgbClr val="345A9E"/>
    <a:srgbClr val="7AAE57"/>
    <a:srgbClr val="6180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94660"/>
  </p:normalViewPr>
  <p:slideViewPr>
    <p:cSldViewPr snapToGrid="0">
      <p:cViewPr varScale="1">
        <p:scale>
          <a:sx n="59" d="100"/>
          <a:sy n="59" d="100"/>
        </p:scale>
        <p:origin x="2213"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212864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66921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121233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108364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223D51-C03B-4926-AB14-81D95D230557}" type="datetimeFigureOut">
              <a:rPr lang="en-US" smtClean="0"/>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290857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223D51-C03B-4926-AB14-81D95D23055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264292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223D51-C03B-4926-AB14-81D95D230557}" type="datetimeFigureOut">
              <a:rPr lang="en-US" smtClean="0"/>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36378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223D51-C03B-4926-AB14-81D95D230557}" type="datetimeFigureOut">
              <a:rPr lang="en-US" smtClean="0"/>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99084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23D51-C03B-4926-AB14-81D95D230557}" type="datetimeFigureOut">
              <a:rPr lang="en-US" smtClean="0"/>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26042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223D51-C03B-4926-AB14-81D95D23055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36792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C223D51-C03B-4926-AB14-81D95D230557}" type="datetimeFigureOut">
              <a:rPr lang="en-US" smtClean="0"/>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5749AF-4C86-4023-A80A-1A35396AE752}" type="slidenum">
              <a:rPr lang="en-US" smtClean="0"/>
              <a:t>‹#›</a:t>
            </a:fld>
            <a:endParaRPr lang="en-US"/>
          </a:p>
        </p:txBody>
      </p:sp>
    </p:spTree>
    <p:extLst>
      <p:ext uri="{BB962C8B-B14F-4D97-AF65-F5344CB8AC3E}">
        <p14:creationId xmlns:p14="http://schemas.microsoft.com/office/powerpoint/2010/main" val="376499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4C223D51-C03B-4926-AB14-81D95D230557}" type="datetimeFigureOut">
              <a:rPr lang="en-US" smtClean="0"/>
              <a:t>8/7/2023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D95749AF-4C86-4023-A80A-1A35396AE752}" type="slidenum">
              <a:rPr lang="en-US" smtClean="0"/>
              <a:t>‹#›</a:t>
            </a:fld>
            <a:endParaRPr lang="en-US"/>
          </a:p>
        </p:txBody>
      </p:sp>
    </p:spTree>
    <p:extLst>
      <p:ext uri="{BB962C8B-B14F-4D97-AF65-F5344CB8AC3E}">
        <p14:creationId xmlns:p14="http://schemas.microsoft.com/office/powerpoint/2010/main" val="13474315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6975146-8DE3-5F9F-4205-20301568373C}"/>
              </a:ext>
            </a:extLst>
          </p:cNvPr>
          <p:cNvGrpSpPr/>
          <p:nvPr/>
        </p:nvGrpSpPr>
        <p:grpSpPr>
          <a:xfrm>
            <a:off x="-6451" y="0"/>
            <a:ext cx="7418639" cy="4195995"/>
            <a:chOff x="-70582" y="-149547"/>
            <a:chExt cx="7418639" cy="4803574"/>
          </a:xfrm>
        </p:grpSpPr>
        <p:sp>
          <p:nvSpPr>
            <p:cNvPr id="5" name="Rectangle 4">
              <a:extLst>
                <a:ext uri="{FF2B5EF4-FFF2-40B4-BE49-F238E27FC236}">
                  <a16:creationId xmlns:a16="http://schemas.microsoft.com/office/drawing/2014/main" id="{7B800893-F8C8-420F-CB7F-236D3BF481E3}"/>
                </a:ext>
              </a:extLst>
            </p:cNvPr>
            <p:cNvSpPr/>
            <p:nvPr/>
          </p:nvSpPr>
          <p:spPr>
            <a:xfrm>
              <a:off x="-70582" y="-149547"/>
              <a:ext cx="6891572" cy="3739555"/>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7D403C8-27C9-FA82-5655-F41C2E0C9593}"/>
                </a:ext>
              </a:extLst>
            </p:cNvPr>
            <p:cNvSpPr/>
            <p:nvPr/>
          </p:nvSpPr>
          <p:spPr>
            <a:xfrm rot="20564448">
              <a:off x="15217" y="2187257"/>
              <a:ext cx="7332840" cy="2466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ight Triangle 33">
            <a:extLst>
              <a:ext uri="{FF2B5EF4-FFF2-40B4-BE49-F238E27FC236}">
                <a16:creationId xmlns:a16="http://schemas.microsoft.com/office/drawing/2014/main" id="{3609645A-B446-2CA2-A008-8265CD905D41}"/>
              </a:ext>
            </a:extLst>
          </p:cNvPr>
          <p:cNvSpPr/>
          <p:nvPr/>
        </p:nvSpPr>
        <p:spPr>
          <a:xfrm>
            <a:off x="0" y="7507537"/>
            <a:ext cx="1576485" cy="1636463"/>
          </a:xfrm>
          <a:prstGeom prst="rtTriangle">
            <a:avLst/>
          </a:prstGeom>
          <a:solidFill>
            <a:srgbClr val="558436"/>
          </a:solidFill>
          <a:ln>
            <a:solidFill>
              <a:srgbClr val="345A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Table 35">
            <a:extLst>
              <a:ext uri="{FF2B5EF4-FFF2-40B4-BE49-F238E27FC236}">
                <a16:creationId xmlns:a16="http://schemas.microsoft.com/office/drawing/2014/main" id="{FDC9E1D2-6D21-A24A-7751-F97E975CEC21}"/>
              </a:ext>
            </a:extLst>
          </p:cNvPr>
          <p:cNvGraphicFramePr>
            <a:graphicFrameLocks noGrp="1"/>
          </p:cNvGraphicFramePr>
          <p:nvPr>
            <p:extLst>
              <p:ext uri="{D42A27DB-BD31-4B8C-83A1-F6EECF244321}">
                <p14:modId xmlns:p14="http://schemas.microsoft.com/office/powerpoint/2010/main" val="972749843"/>
              </p:ext>
            </p:extLst>
          </p:nvPr>
        </p:nvGraphicFramePr>
        <p:xfrm>
          <a:off x="324234" y="8007743"/>
          <a:ext cx="6533766" cy="646331"/>
        </p:xfrm>
        <a:graphic>
          <a:graphicData uri="http://schemas.openxmlformats.org/drawingml/2006/table">
            <a:tbl>
              <a:tblPr firstRow="1" bandRow="1">
                <a:tableStyleId>{2D5ABB26-0587-4C30-8999-92F81FD0307C}</a:tableStyleId>
              </a:tblPr>
              <a:tblGrid>
                <a:gridCol w="2177922">
                  <a:extLst>
                    <a:ext uri="{9D8B030D-6E8A-4147-A177-3AD203B41FA5}">
                      <a16:colId xmlns:a16="http://schemas.microsoft.com/office/drawing/2014/main" val="3777700558"/>
                    </a:ext>
                  </a:extLst>
                </a:gridCol>
                <a:gridCol w="2177922">
                  <a:extLst>
                    <a:ext uri="{9D8B030D-6E8A-4147-A177-3AD203B41FA5}">
                      <a16:colId xmlns:a16="http://schemas.microsoft.com/office/drawing/2014/main" val="2242885703"/>
                    </a:ext>
                  </a:extLst>
                </a:gridCol>
                <a:gridCol w="2177922">
                  <a:extLst>
                    <a:ext uri="{9D8B030D-6E8A-4147-A177-3AD203B41FA5}">
                      <a16:colId xmlns:a16="http://schemas.microsoft.com/office/drawing/2014/main" val="4078615663"/>
                    </a:ext>
                  </a:extLst>
                </a:gridCol>
              </a:tblGrid>
              <a:tr h="646331">
                <a:tc>
                  <a:txBody>
                    <a:bodyPr/>
                    <a:lstStyle/>
                    <a:p>
                      <a:r>
                        <a:rPr lang="en-US" sz="1100" dirty="0"/>
                        <a:t>      </a:t>
                      </a:r>
                    </a:p>
                    <a:p>
                      <a:r>
                        <a:rPr lang="en-US" sz="1400" b="1" kern="1200" dirty="0">
                          <a:solidFill>
                            <a:schemeClr val="lt1"/>
                          </a:solidFill>
                        </a:rPr>
                        <a:t>       </a:t>
                      </a:r>
                      <a:r>
                        <a:rPr lang="en-US" sz="1400" b="1" kern="1200" dirty="0">
                          <a:solidFill>
                            <a:schemeClr val="tx1"/>
                          </a:solidFill>
                        </a:rPr>
                        <a:t>www.webpage.org</a:t>
                      </a:r>
                      <a:endParaRPr lang="en-US" sz="1400" b="1" i="1" kern="1200" dirty="0">
                        <a:solidFill>
                          <a:schemeClr val="tx1"/>
                        </a:solidFill>
                        <a:latin typeface="+mn-lt"/>
                        <a:ea typeface="+mn-ea"/>
                        <a:cs typeface="+mn-cs"/>
                      </a:endParaRPr>
                    </a:p>
                  </a:txBody>
                  <a:tcPr>
                    <a:solidFill>
                      <a:srgbClr val="FFE59B"/>
                    </a:solidFill>
                  </a:tcPr>
                </a:tc>
                <a:tc>
                  <a:txBody>
                    <a:bodyPr/>
                    <a:lstStyle/>
                    <a:p>
                      <a:endParaRPr lang="en-US" sz="1100" dirty="0"/>
                    </a:p>
                    <a:p>
                      <a:r>
                        <a:rPr lang="en-US" sz="1400" dirty="0"/>
                        <a:t>      </a:t>
                      </a:r>
                      <a:r>
                        <a:rPr lang="en-US" sz="1400" b="1" dirty="0"/>
                        <a:t>troop@gmail.com</a:t>
                      </a:r>
                      <a:endParaRPr lang="en-US" sz="1400" b="1" i="1" dirty="0"/>
                    </a:p>
                  </a:txBody>
                  <a:tcPr>
                    <a:solidFill>
                      <a:srgbClr val="FFE59B"/>
                    </a:solidFill>
                  </a:tcPr>
                </a:tc>
                <a:tc>
                  <a:txBody>
                    <a:bodyPr/>
                    <a:lstStyle/>
                    <a:p>
                      <a:endParaRPr lang="en-US" sz="1100" dirty="0"/>
                    </a:p>
                    <a:p>
                      <a:r>
                        <a:rPr lang="en-US" sz="1400" dirty="0"/>
                        <a:t>        </a:t>
                      </a:r>
                      <a:r>
                        <a:rPr lang="en-US" sz="1400" b="1" dirty="0"/>
                        <a:t>314.555.5555</a:t>
                      </a:r>
                      <a:endParaRPr lang="en-US" sz="1400" b="1" i="1" dirty="0"/>
                    </a:p>
                  </a:txBody>
                  <a:tcPr>
                    <a:solidFill>
                      <a:srgbClr val="FFE59B"/>
                    </a:solidFill>
                  </a:tcPr>
                </a:tc>
                <a:extLst>
                  <a:ext uri="{0D108BD9-81ED-4DB2-BD59-A6C34878D82A}">
                    <a16:rowId xmlns:a16="http://schemas.microsoft.com/office/drawing/2014/main" val="3429283619"/>
                  </a:ext>
                </a:extLst>
              </a:tr>
            </a:tbl>
          </a:graphicData>
        </a:graphic>
      </p:graphicFrame>
      <p:pic>
        <p:nvPicPr>
          <p:cNvPr id="39" name="Graphic 38" descr="Envelope with solid fill">
            <a:extLst>
              <a:ext uri="{FF2B5EF4-FFF2-40B4-BE49-F238E27FC236}">
                <a16:creationId xmlns:a16="http://schemas.microsoft.com/office/drawing/2014/main" id="{EB68BCF7-373F-5B18-6B56-49EAB656CB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44176" y="8210619"/>
            <a:ext cx="228600" cy="228600"/>
          </a:xfrm>
          <a:prstGeom prst="rect">
            <a:avLst/>
          </a:prstGeom>
        </p:spPr>
      </p:pic>
      <p:pic>
        <p:nvPicPr>
          <p:cNvPr id="41" name="Graphic 40" descr="Receiver with solid fill">
            <a:extLst>
              <a:ext uri="{FF2B5EF4-FFF2-40B4-BE49-F238E27FC236}">
                <a16:creationId xmlns:a16="http://schemas.microsoft.com/office/drawing/2014/main" id="{0B24581E-1861-CBA9-1D22-169D74DE79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97548" y="8214468"/>
            <a:ext cx="215768" cy="215768"/>
          </a:xfrm>
          <a:prstGeom prst="rect">
            <a:avLst/>
          </a:prstGeom>
        </p:spPr>
      </p:pic>
      <p:pic>
        <p:nvPicPr>
          <p:cNvPr id="1032" name="Picture 8" descr="See the source image">
            <a:extLst>
              <a:ext uri="{FF2B5EF4-FFF2-40B4-BE49-F238E27FC236}">
                <a16:creationId xmlns:a16="http://schemas.microsoft.com/office/drawing/2014/main" id="{CE96E3C3-BDE3-F676-3257-B4F25C10D6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8838" y="11637175"/>
            <a:ext cx="78222" cy="78222"/>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1B5A1C9F-7762-8851-D83B-2681606AF539}"/>
              </a:ext>
            </a:extLst>
          </p:cNvPr>
          <p:cNvGrpSpPr/>
          <p:nvPr/>
        </p:nvGrpSpPr>
        <p:grpSpPr>
          <a:xfrm>
            <a:off x="255341" y="2979972"/>
            <a:ext cx="3105442" cy="1384526"/>
            <a:chOff x="237338" y="4071411"/>
            <a:chExt cx="3105442" cy="1384526"/>
          </a:xfrm>
        </p:grpSpPr>
        <p:grpSp>
          <p:nvGrpSpPr>
            <p:cNvPr id="1041" name="Group 1040">
              <a:extLst>
                <a:ext uri="{FF2B5EF4-FFF2-40B4-BE49-F238E27FC236}">
                  <a16:creationId xmlns:a16="http://schemas.microsoft.com/office/drawing/2014/main" id="{4F5B5F45-ABD6-2C86-E9A4-2B98BAA1A0D8}"/>
                </a:ext>
              </a:extLst>
            </p:cNvPr>
            <p:cNvGrpSpPr/>
            <p:nvPr/>
          </p:nvGrpSpPr>
          <p:grpSpPr>
            <a:xfrm>
              <a:off x="237338" y="4071411"/>
              <a:ext cx="1258520" cy="461665"/>
              <a:chOff x="154312" y="4595264"/>
              <a:chExt cx="1258520" cy="461665"/>
            </a:xfrm>
          </p:grpSpPr>
          <p:sp>
            <p:nvSpPr>
              <p:cNvPr id="1024" name="TextBox 1023">
                <a:extLst>
                  <a:ext uri="{FF2B5EF4-FFF2-40B4-BE49-F238E27FC236}">
                    <a16:creationId xmlns:a16="http://schemas.microsoft.com/office/drawing/2014/main" id="{81ADD1A3-9A80-7929-2854-96AE7FA180E6}"/>
                  </a:ext>
                </a:extLst>
              </p:cNvPr>
              <p:cNvSpPr txBox="1"/>
              <p:nvPr/>
            </p:nvSpPr>
            <p:spPr>
              <a:xfrm>
                <a:off x="154312" y="4595264"/>
                <a:ext cx="1258520" cy="461665"/>
              </a:xfrm>
              <a:prstGeom prst="rect">
                <a:avLst/>
              </a:prstGeom>
              <a:noFill/>
            </p:spPr>
            <p:txBody>
              <a:bodyPr wrap="square" rtlCol="0">
                <a:spAutoFit/>
              </a:bodyPr>
              <a:lstStyle/>
              <a:p>
                <a:r>
                  <a:rPr lang="en-US" sz="2400" b="1" i="1" dirty="0">
                    <a:solidFill>
                      <a:srgbClr val="517D34"/>
                    </a:solidFill>
                  </a:rPr>
                  <a:t>Join</a:t>
                </a:r>
                <a:r>
                  <a:rPr lang="en-US" i="1" dirty="0"/>
                  <a:t> </a:t>
                </a:r>
                <a:r>
                  <a:rPr lang="en-US" sz="2400" b="1" i="1" dirty="0"/>
                  <a:t>Us</a:t>
                </a:r>
                <a:endParaRPr lang="en-US" b="1" i="1" dirty="0"/>
              </a:p>
            </p:txBody>
          </p:sp>
          <p:cxnSp>
            <p:nvCxnSpPr>
              <p:cNvPr id="1025" name="Straight Connector 1024">
                <a:extLst>
                  <a:ext uri="{FF2B5EF4-FFF2-40B4-BE49-F238E27FC236}">
                    <a16:creationId xmlns:a16="http://schemas.microsoft.com/office/drawing/2014/main" id="{08FF92C6-3B96-60DD-6A8F-8B64D4BBC4F3}"/>
                  </a:ext>
                </a:extLst>
              </p:cNvPr>
              <p:cNvCxnSpPr>
                <a:cxnSpLocks/>
              </p:cNvCxnSpPr>
              <p:nvPr/>
            </p:nvCxnSpPr>
            <p:spPr>
              <a:xfrm>
                <a:off x="238132" y="4976850"/>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27" name="TextBox 1026">
              <a:extLst>
                <a:ext uri="{FF2B5EF4-FFF2-40B4-BE49-F238E27FC236}">
                  <a16:creationId xmlns:a16="http://schemas.microsoft.com/office/drawing/2014/main" id="{704B740D-037C-8399-E133-8C0319C2E088}"/>
                </a:ext>
              </a:extLst>
            </p:cNvPr>
            <p:cNvSpPr txBox="1"/>
            <p:nvPr/>
          </p:nvSpPr>
          <p:spPr>
            <a:xfrm>
              <a:off x="252259" y="4471052"/>
              <a:ext cx="3090521" cy="984885"/>
            </a:xfrm>
            <a:prstGeom prst="rect">
              <a:avLst/>
            </a:prstGeom>
            <a:noFill/>
          </p:spPr>
          <p:txBody>
            <a:bodyPr wrap="square" rtlCol="0">
              <a:spAutoFit/>
            </a:bodyPr>
            <a:lstStyle/>
            <a:p>
              <a:r>
                <a:rPr lang="en-US" sz="1600" b="1" dirty="0"/>
                <a:t>School / Church Name</a:t>
              </a:r>
            </a:p>
            <a:p>
              <a:r>
                <a:rPr lang="en-US" sz="1400" dirty="0"/>
                <a:t>Weekly Troop Meetings:  </a:t>
              </a:r>
            </a:p>
            <a:p>
              <a:pPr marL="174625" indent="-174625">
                <a:buFont typeface="Wingdings" panose="05000000000000000000" pitchFamily="2" charset="2"/>
                <a:buChar char="Ø"/>
              </a:pPr>
              <a:r>
                <a:rPr lang="en-US" sz="1400" dirty="0"/>
                <a:t>Mondays @ 7 p.m.</a:t>
              </a:r>
            </a:p>
            <a:p>
              <a:pPr marL="174625" indent="-174625">
                <a:buFont typeface="Wingdings" panose="05000000000000000000" pitchFamily="2" charset="2"/>
                <a:buChar char="Ø"/>
              </a:pPr>
              <a:r>
                <a:rPr lang="en-US" sz="1400" dirty="0" err="1"/>
                <a:t>Xxx</a:t>
              </a:r>
              <a:r>
                <a:rPr lang="en-US" sz="1400" dirty="0"/>
                <a:t> School Cafeteria / Gym / etc.</a:t>
              </a:r>
            </a:p>
          </p:txBody>
        </p:sp>
      </p:grpSp>
      <p:pic>
        <p:nvPicPr>
          <p:cNvPr id="1037" name="Graphic 1036" descr="Internet with solid fill">
            <a:extLst>
              <a:ext uri="{FF2B5EF4-FFF2-40B4-BE49-F238E27FC236}">
                <a16:creationId xmlns:a16="http://schemas.microsoft.com/office/drawing/2014/main" id="{A5E6219B-A9B1-9AC2-B04D-9C9CC49DBFA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2208" y="8181796"/>
            <a:ext cx="260488" cy="260488"/>
          </a:xfrm>
          <a:prstGeom prst="rect">
            <a:avLst/>
          </a:prstGeom>
        </p:spPr>
      </p:pic>
      <p:cxnSp>
        <p:nvCxnSpPr>
          <p:cNvPr id="1046" name="Straight Connector 1045">
            <a:extLst>
              <a:ext uri="{FF2B5EF4-FFF2-40B4-BE49-F238E27FC236}">
                <a16:creationId xmlns:a16="http://schemas.microsoft.com/office/drawing/2014/main" id="{BB17026B-E178-56E7-1BDB-E75E8ABDE172}"/>
              </a:ext>
            </a:extLst>
          </p:cNvPr>
          <p:cNvCxnSpPr>
            <a:cxnSpLocks/>
          </p:cNvCxnSpPr>
          <p:nvPr/>
        </p:nvCxnSpPr>
        <p:spPr>
          <a:xfrm>
            <a:off x="2501873" y="8242229"/>
            <a:ext cx="0" cy="6585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787141B3-1795-E282-DF1F-793390A90285}"/>
              </a:ext>
            </a:extLst>
          </p:cNvPr>
          <p:cNvCxnSpPr>
            <a:cxnSpLocks/>
          </p:cNvCxnSpPr>
          <p:nvPr/>
        </p:nvCxnSpPr>
        <p:spPr>
          <a:xfrm>
            <a:off x="4688813" y="8080315"/>
            <a:ext cx="0" cy="6585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481E4E6-A99C-3705-9678-C4EF6302FF10}"/>
              </a:ext>
            </a:extLst>
          </p:cNvPr>
          <p:cNvSpPr txBox="1"/>
          <p:nvPr/>
        </p:nvSpPr>
        <p:spPr>
          <a:xfrm>
            <a:off x="1624890" y="8654074"/>
            <a:ext cx="5272757" cy="276999"/>
          </a:xfrm>
          <a:prstGeom prst="rect">
            <a:avLst/>
          </a:prstGeom>
          <a:noFill/>
        </p:spPr>
        <p:txBody>
          <a:bodyPr wrap="square" rtlCol="0">
            <a:spAutoFit/>
          </a:bodyPr>
          <a:lstStyle/>
          <a:p>
            <a:r>
              <a:rPr lang="en-US" sz="1200" b="1" i="1" dirty="0"/>
              <a:t>Scoutmaster</a:t>
            </a:r>
            <a:r>
              <a:rPr lang="en-US" sz="1200" i="1" dirty="0"/>
              <a:t> – First Last Name          </a:t>
            </a:r>
            <a:r>
              <a:rPr lang="en-US" sz="1200" b="1" i="1" dirty="0"/>
              <a:t>Asst. Scoutmaster </a:t>
            </a:r>
            <a:r>
              <a:rPr lang="en-US" sz="1200" i="1" dirty="0"/>
              <a:t>– First Last Name</a:t>
            </a:r>
          </a:p>
        </p:txBody>
      </p:sp>
      <p:grpSp>
        <p:nvGrpSpPr>
          <p:cNvPr id="15" name="Group 14">
            <a:extLst>
              <a:ext uri="{FF2B5EF4-FFF2-40B4-BE49-F238E27FC236}">
                <a16:creationId xmlns:a16="http://schemas.microsoft.com/office/drawing/2014/main" id="{21D6976A-6F72-8750-70D4-6BA5FF8420D9}"/>
              </a:ext>
            </a:extLst>
          </p:cNvPr>
          <p:cNvGrpSpPr/>
          <p:nvPr/>
        </p:nvGrpSpPr>
        <p:grpSpPr>
          <a:xfrm>
            <a:off x="172646" y="112884"/>
            <a:ext cx="1945681" cy="1306489"/>
            <a:chOff x="0" y="-74070"/>
            <a:chExt cx="2360242" cy="1915886"/>
          </a:xfrm>
        </p:grpSpPr>
        <p:sp>
          <p:nvSpPr>
            <p:cNvPr id="3" name="Explosion: 8 Points 2">
              <a:extLst>
                <a:ext uri="{FF2B5EF4-FFF2-40B4-BE49-F238E27FC236}">
                  <a16:creationId xmlns:a16="http://schemas.microsoft.com/office/drawing/2014/main" id="{1F3400C4-A3E0-CDE8-0926-C169B9F4B8D9}"/>
                </a:ext>
              </a:extLst>
            </p:cNvPr>
            <p:cNvSpPr/>
            <p:nvPr/>
          </p:nvSpPr>
          <p:spPr>
            <a:xfrm>
              <a:off x="0" y="-74070"/>
              <a:ext cx="2360242" cy="1915886"/>
            </a:xfrm>
            <a:prstGeom prst="irregularSeal1">
              <a:avLst/>
            </a:prstGeom>
            <a:solidFill>
              <a:srgbClr val="FFE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27DB80-825F-9A99-9762-3DFA66DE3C23}"/>
                </a:ext>
              </a:extLst>
            </p:cNvPr>
            <p:cNvSpPr txBox="1"/>
            <p:nvPr/>
          </p:nvSpPr>
          <p:spPr>
            <a:xfrm>
              <a:off x="656368" y="380461"/>
              <a:ext cx="1625050" cy="1218606"/>
            </a:xfrm>
            <a:prstGeom prst="rect">
              <a:avLst/>
            </a:prstGeom>
            <a:noFill/>
          </p:spPr>
          <p:txBody>
            <a:bodyPr wrap="square" rtlCol="0">
              <a:spAutoFit/>
            </a:bodyPr>
            <a:lstStyle/>
            <a:p>
              <a:r>
                <a:rPr lang="en-US" sz="1200" b="1" dirty="0"/>
                <a:t>Your Troop patch/logo here – </a:t>
              </a:r>
              <a:r>
                <a:rPr lang="en-US" sz="1200" b="1" i="1" dirty="0"/>
                <a:t>remove the burst too</a:t>
              </a:r>
            </a:p>
          </p:txBody>
        </p:sp>
      </p:grpSp>
      <p:grpSp>
        <p:nvGrpSpPr>
          <p:cNvPr id="25" name="Group 24">
            <a:extLst>
              <a:ext uri="{FF2B5EF4-FFF2-40B4-BE49-F238E27FC236}">
                <a16:creationId xmlns:a16="http://schemas.microsoft.com/office/drawing/2014/main" id="{7B5F8464-09BB-BE01-D6DC-8D64C7C6ABD0}"/>
              </a:ext>
            </a:extLst>
          </p:cNvPr>
          <p:cNvGrpSpPr/>
          <p:nvPr/>
        </p:nvGrpSpPr>
        <p:grpSpPr>
          <a:xfrm>
            <a:off x="270262" y="4537267"/>
            <a:ext cx="6406834" cy="1634855"/>
            <a:chOff x="284252" y="5060518"/>
            <a:chExt cx="6406834" cy="1634855"/>
          </a:xfrm>
        </p:grpSpPr>
        <p:sp>
          <p:nvSpPr>
            <p:cNvPr id="44" name="TextBox 43">
              <a:extLst>
                <a:ext uri="{FF2B5EF4-FFF2-40B4-BE49-F238E27FC236}">
                  <a16:creationId xmlns:a16="http://schemas.microsoft.com/office/drawing/2014/main" id="{DB6CC7A0-C9D9-46E2-BA65-BE291981EC33}"/>
                </a:ext>
              </a:extLst>
            </p:cNvPr>
            <p:cNvSpPr txBox="1"/>
            <p:nvPr/>
          </p:nvSpPr>
          <p:spPr>
            <a:xfrm>
              <a:off x="324234" y="5525822"/>
              <a:ext cx="6366852" cy="1169551"/>
            </a:xfrm>
            <a:prstGeom prst="rect">
              <a:avLst/>
            </a:prstGeom>
            <a:noFill/>
          </p:spPr>
          <p:txBody>
            <a:bodyPr wrap="square" rtlCol="0">
              <a:spAutoFit/>
            </a:bodyPr>
            <a:lstStyle/>
            <a:p>
              <a:r>
                <a:rPr lang="en-US" sz="1400" i="1" dirty="0"/>
                <a:t>Add Troop Elevator Speech/Slogan here Add troop elevator speech here add troop elevator speech here add troop elevator speech here add troop elevator speech here add troop elevator speech here add troop elevator speech here Add troop elevator speech here add troop elevator speech here Add troop elevator speech here add troop elevator speech here Add troop elevator speech here add troop elevator speech here</a:t>
              </a:r>
            </a:p>
          </p:txBody>
        </p:sp>
        <p:sp>
          <p:nvSpPr>
            <p:cNvPr id="21" name="TextBox 20">
              <a:extLst>
                <a:ext uri="{FF2B5EF4-FFF2-40B4-BE49-F238E27FC236}">
                  <a16:creationId xmlns:a16="http://schemas.microsoft.com/office/drawing/2014/main" id="{DEE7B58C-6459-8D9A-3F93-B7AF22484A5F}"/>
                </a:ext>
              </a:extLst>
            </p:cNvPr>
            <p:cNvSpPr txBox="1"/>
            <p:nvPr/>
          </p:nvSpPr>
          <p:spPr>
            <a:xfrm>
              <a:off x="284252" y="5060518"/>
              <a:ext cx="1576555" cy="461665"/>
            </a:xfrm>
            <a:prstGeom prst="rect">
              <a:avLst/>
            </a:prstGeom>
            <a:noFill/>
          </p:spPr>
          <p:txBody>
            <a:bodyPr wrap="square" rtlCol="0">
              <a:spAutoFit/>
            </a:bodyPr>
            <a:lstStyle/>
            <a:p>
              <a:r>
                <a:rPr lang="en-US" sz="2400" b="1" i="1" dirty="0">
                  <a:solidFill>
                    <a:srgbClr val="517D34"/>
                  </a:solidFill>
                </a:rPr>
                <a:t>About</a:t>
              </a:r>
              <a:r>
                <a:rPr lang="en-US" i="1" dirty="0"/>
                <a:t> </a:t>
              </a:r>
              <a:r>
                <a:rPr lang="en-US" sz="2400" b="1" i="1" dirty="0"/>
                <a:t>Us</a:t>
              </a:r>
              <a:endParaRPr lang="en-US" b="1" i="1" dirty="0"/>
            </a:p>
          </p:txBody>
        </p:sp>
        <p:cxnSp>
          <p:nvCxnSpPr>
            <p:cNvPr id="23" name="Straight Connector 22">
              <a:extLst>
                <a:ext uri="{FF2B5EF4-FFF2-40B4-BE49-F238E27FC236}">
                  <a16:creationId xmlns:a16="http://schemas.microsoft.com/office/drawing/2014/main" id="{F44F7CE3-BBF9-2B05-6DC6-FDED3F0B9E4D}"/>
                </a:ext>
              </a:extLst>
            </p:cNvPr>
            <p:cNvCxnSpPr>
              <a:cxnSpLocks/>
            </p:cNvCxnSpPr>
            <p:nvPr/>
          </p:nvCxnSpPr>
          <p:spPr>
            <a:xfrm>
              <a:off x="368376" y="5478641"/>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1CF4D2C-83BC-B712-45F5-8253A2FA9C48}"/>
              </a:ext>
            </a:extLst>
          </p:cNvPr>
          <p:cNvGrpSpPr/>
          <p:nvPr/>
        </p:nvGrpSpPr>
        <p:grpSpPr>
          <a:xfrm>
            <a:off x="2015944" y="256147"/>
            <a:ext cx="4962993" cy="4131242"/>
            <a:chOff x="2015944" y="256147"/>
            <a:chExt cx="4962993" cy="4131242"/>
          </a:xfrm>
        </p:grpSpPr>
        <p:sp>
          <p:nvSpPr>
            <p:cNvPr id="13" name="Flowchart: Connector 12">
              <a:extLst>
                <a:ext uri="{FF2B5EF4-FFF2-40B4-BE49-F238E27FC236}">
                  <a16:creationId xmlns:a16="http://schemas.microsoft.com/office/drawing/2014/main" id="{B60C907D-B907-C876-B189-0EB7F0DBD2EE}"/>
                </a:ext>
              </a:extLst>
            </p:cNvPr>
            <p:cNvSpPr/>
            <p:nvPr/>
          </p:nvSpPr>
          <p:spPr>
            <a:xfrm>
              <a:off x="3627598" y="738803"/>
              <a:ext cx="3351339" cy="3122855"/>
            </a:xfrm>
            <a:prstGeom prst="flowChartConnector">
              <a:avLst/>
            </a:prstGeom>
            <a:noFill/>
            <a:ln>
              <a:solidFill>
                <a:srgbClr val="CFCF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ircle: Hollow 7">
              <a:extLst>
                <a:ext uri="{FF2B5EF4-FFF2-40B4-BE49-F238E27FC236}">
                  <a16:creationId xmlns:a16="http://schemas.microsoft.com/office/drawing/2014/main" id="{212445FB-EDEA-A0D8-E899-3C12472B2D37}"/>
                </a:ext>
              </a:extLst>
            </p:cNvPr>
            <p:cNvSpPr/>
            <p:nvPr/>
          </p:nvSpPr>
          <p:spPr>
            <a:xfrm>
              <a:off x="3575780" y="256147"/>
              <a:ext cx="2841291" cy="2885985"/>
            </a:xfrm>
            <a:prstGeom prst="donut">
              <a:avLst>
                <a:gd name="adj" fmla="val 907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a:extLst>
                <a:ext uri="{FF2B5EF4-FFF2-40B4-BE49-F238E27FC236}">
                  <a16:creationId xmlns:a16="http://schemas.microsoft.com/office/drawing/2014/main" id="{B3A56202-B54C-7C7B-3141-F33850771564}"/>
                </a:ext>
              </a:extLst>
            </p:cNvPr>
            <p:cNvGrpSpPr/>
            <p:nvPr/>
          </p:nvGrpSpPr>
          <p:grpSpPr>
            <a:xfrm>
              <a:off x="2015944" y="1059385"/>
              <a:ext cx="1874663" cy="1966245"/>
              <a:chOff x="2015944" y="1059385"/>
              <a:chExt cx="1874663" cy="1966245"/>
            </a:xfrm>
          </p:grpSpPr>
          <p:grpSp>
            <p:nvGrpSpPr>
              <p:cNvPr id="50" name="Group 49">
                <a:extLst>
                  <a:ext uri="{FF2B5EF4-FFF2-40B4-BE49-F238E27FC236}">
                    <a16:creationId xmlns:a16="http://schemas.microsoft.com/office/drawing/2014/main" id="{C4CE5974-495E-085F-EE89-A63538B2E2FD}"/>
                  </a:ext>
                </a:extLst>
              </p:cNvPr>
              <p:cNvGrpSpPr/>
              <p:nvPr/>
            </p:nvGrpSpPr>
            <p:grpSpPr>
              <a:xfrm>
                <a:off x="2184057" y="1059385"/>
                <a:ext cx="1706550" cy="1416205"/>
                <a:chOff x="-2740111" y="1274867"/>
                <a:chExt cx="2048310" cy="1666647"/>
              </a:xfrm>
            </p:grpSpPr>
            <p:sp>
              <p:nvSpPr>
                <p:cNvPr id="45" name="Moon 44">
                  <a:extLst>
                    <a:ext uri="{FF2B5EF4-FFF2-40B4-BE49-F238E27FC236}">
                      <a16:creationId xmlns:a16="http://schemas.microsoft.com/office/drawing/2014/main" id="{FEE74B32-612A-364C-DF04-7831E8A328CC}"/>
                    </a:ext>
                  </a:extLst>
                </p:cNvPr>
                <p:cNvSpPr/>
                <p:nvPr/>
              </p:nvSpPr>
              <p:spPr>
                <a:xfrm rot="1881297">
                  <a:off x="-2740111" y="1274867"/>
                  <a:ext cx="743039" cy="1666647"/>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F00B9478-3DD4-8293-CFAE-D4CEA618CAB9}"/>
                    </a:ext>
                  </a:extLst>
                </p:cNvPr>
                <p:cNvSpPr/>
                <p:nvPr/>
              </p:nvSpPr>
              <p:spPr>
                <a:xfrm rot="7715177">
                  <a:off x="-1720491" y="1146478"/>
                  <a:ext cx="507356" cy="1550025"/>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Moon 48">
                  <a:extLst>
                    <a:ext uri="{FF2B5EF4-FFF2-40B4-BE49-F238E27FC236}">
                      <a16:creationId xmlns:a16="http://schemas.microsoft.com/office/drawing/2014/main" id="{1F07D993-AEF8-3230-A468-1CC5B82312AE}"/>
                    </a:ext>
                  </a:extLst>
                </p:cNvPr>
                <p:cNvSpPr/>
                <p:nvPr/>
              </p:nvSpPr>
              <p:spPr>
                <a:xfrm rot="11543279">
                  <a:off x="-1406585" y="2183524"/>
                  <a:ext cx="348561" cy="634892"/>
                </a:xfrm>
                <a:prstGeom prst="mo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162BB98-A2DD-E599-92E3-E1A88A5D621C}"/>
                  </a:ext>
                </a:extLst>
              </p:cNvPr>
              <p:cNvGrpSpPr/>
              <p:nvPr/>
            </p:nvGrpSpPr>
            <p:grpSpPr>
              <a:xfrm>
                <a:off x="2015944" y="1181806"/>
                <a:ext cx="1829817" cy="1843824"/>
                <a:chOff x="-3041077" y="4102823"/>
                <a:chExt cx="2196262" cy="2169886"/>
              </a:xfrm>
            </p:grpSpPr>
            <p:pic>
              <p:nvPicPr>
                <p:cNvPr id="2" name="Picture 2" descr="See the source image">
                  <a:extLst>
                    <a:ext uri="{FF2B5EF4-FFF2-40B4-BE49-F238E27FC236}">
                      <a16:creationId xmlns:a16="http://schemas.microsoft.com/office/drawing/2014/main" id="{B07D83BE-E9CB-0FDF-C389-B5540CDB01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7486" y="4389746"/>
                  <a:ext cx="1388943" cy="1537529"/>
                </a:xfrm>
                <a:prstGeom prst="rect">
                  <a:avLst/>
                </a:prstGeom>
                <a:noFill/>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34C96B7E-04A2-BD01-34D1-58624F557C76}"/>
                    </a:ext>
                  </a:extLst>
                </p:cNvPr>
                <p:cNvSpPr/>
                <p:nvPr/>
              </p:nvSpPr>
              <p:spPr>
                <a:xfrm>
                  <a:off x="-3041077" y="4102823"/>
                  <a:ext cx="2196262" cy="2169886"/>
                </a:xfrm>
                <a:prstGeom prst="donut">
                  <a:avLst>
                    <a:gd name="adj" fmla="val 1248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045" name="Flowchart: Connector 1044">
              <a:extLst>
                <a:ext uri="{FF2B5EF4-FFF2-40B4-BE49-F238E27FC236}">
                  <a16:creationId xmlns:a16="http://schemas.microsoft.com/office/drawing/2014/main" id="{7158800A-B61B-8395-26FE-B484584B7B05}"/>
                </a:ext>
              </a:extLst>
            </p:cNvPr>
            <p:cNvSpPr/>
            <p:nvPr/>
          </p:nvSpPr>
          <p:spPr>
            <a:xfrm>
              <a:off x="3784116" y="3198085"/>
              <a:ext cx="761833" cy="776996"/>
            </a:xfrm>
            <a:prstGeom prst="flowChartConnector">
              <a:avLst/>
            </a:prstGeom>
            <a:solidFill>
              <a:schemeClr val="bg1"/>
            </a:solidFill>
            <a:ln>
              <a:gradFill>
                <a:gsLst>
                  <a:gs pos="58756">
                    <a:srgbClr val="71AE47"/>
                  </a:gs>
                  <a:gs pos="0">
                    <a:srgbClr val="4F7B33"/>
                  </a:gs>
                  <a:gs pos="74000">
                    <a:srgbClr val="80BA59"/>
                  </a:gs>
                  <a:gs pos="83000">
                    <a:srgbClr val="8CC068"/>
                  </a:gs>
                  <a:gs pos="100000">
                    <a:srgbClr val="A3CD8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TextBox 30">
              <a:extLst>
                <a:ext uri="{FF2B5EF4-FFF2-40B4-BE49-F238E27FC236}">
                  <a16:creationId xmlns:a16="http://schemas.microsoft.com/office/drawing/2014/main" id="{8880A9B2-B831-9862-1AD2-68BB0DEABC53}"/>
                </a:ext>
              </a:extLst>
            </p:cNvPr>
            <p:cNvSpPr txBox="1"/>
            <p:nvPr/>
          </p:nvSpPr>
          <p:spPr>
            <a:xfrm>
              <a:off x="3819297" y="3291177"/>
              <a:ext cx="672967" cy="523220"/>
            </a:xfrm>
            <a:prstGeom prst="rect">
              <a:avLst/>
            </a:prstGeom>
            <a:noFill/>
          </p:spPr>
          <p:txBody>
            <a:bodyPr wrap="square" rtlCol="0">
              <a:spAutoFit/>
            </a:bodyPr>
            <a:lstStyle/>
            <a:p>
              <a:pPr algn="ctr"/>
              <a:r>
                <a:rPr lang="en-US" sz="1400" b="1" dirty="0"/>
                <a:t>99 Scouts</a:t>
              </a:r>
            </a:p>
          </p:txBody>
        </p:sp>
        <p:sp>
          <p:nvSpPr>
            <p:cNvPr id="1049" name="Flowchart: Connector 1048">
              <a:extLst>
                <a:ext uri="{FF2B5EF4-FFF2-40B4-BE49-F238E27FC236}">
                  <a16:creationId xmlns:a16="http://schemas.microsoft.com/office/drawing/2014/main" id="{C4AD0E32-A0CD-3C9C-D2C0-8BDA06D48EFA}"/>
                </a:ext>
              </a:extLst>
            </p:cNvPr>
            <p:cNvSpPr/>
            <p:nvPr/>
          </p:nvSpPr>
          <p:spPr>
            <a:xfrm>
              <a:off x="4793683" y="3610393"/>
              <a:ext cx="761833" cy="776996"/>
            </a:xfrm>
            <a:prstGeom prst="flowChartConnector">
              <a:avLst/>
            </a:prstGeom>
            <a:solidFill>
              <a:schemeClr val="bg1"/>
            </a:solidFill>
            <a:ln>
              <a:gradFill>
                <a:gsLst>
                  <a:gs pos="58756">
                    <a:srgbClr val="71AE47"/>
                  </a:gs>
                  <a:gs pos="0">
                    <a:srgbClr val="4F7B33"/>
                  </a:gs>
                  <a:gs pos="74000">
                    <a:srgbClr val="80BA59"/>
                  </a:gs>
                  <a:gs pos="83000">
                    <a:srgbClr val="8CC068"/>
                  </a:gs>
                  <a:gs pos="100000">
                    <a:srgbClr val="A3CD8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TextBox 42">
              <a:extLst>
                <a:ext uri="{FF2B5EF4-FFF2-40B4-BE49-F238E27FC236}">
                  <a16:creationId xmlns:a16="http://schemas.microsoft.com/office/drawing/2014/main" id="{DC63299C-25A7-9B98-2BE7-CCDAF7A08EF8}"/>
                </a:ext>
              </a:extLst>
            </p:cNvPr>
            <p:cNvSpPr txBox="1"/>
            <p:nvPr/>
          </p:nvSpPr>
          <p:spPr>
            <a:xfrm>
              <a:off x="4831728" y="3728765"/>
              <a:ext cx="672967" cy="523220"/>
            </a:xfrm>
            <a:prstGeom prst="rect">
              <a:avLst/>
            </a:prstGeom>
            <a:noFill/>
          </p:spPr>
          <p:txBody>
            <a:bodyPr wrap="square" rtlCol="0">
              <a:spAutoFit/>
            </a:bodyPr>
            <a:lstStyle/>
            <a:p>
              <a:pPr algn="ctr"/>
              <a:r>
                <a:rPr lang="en-US" sz="1400" b="1" dirty="0"/>
                <a:t>Boy</a:t>
              </a:r>
            </a:p>
            <a:p>
              <a:pPr algn="ctr"/>
              <a:r>
                <a:rPr lang="en-US" sz="1400" b="1" dirty="0"/>
                <a:t>Troop</a:t>
              </a:r>
            </a:p>
          </p:txBody>
        </p:sp>
        <p:sp>
          <p:nvSpPr>
            <p:cNvPr id="1050" name="Flowchart: Connector 1049">
              <a:extLst>
                <a:ext uri="{FF2B5EF4-FFF2-40B4-BE49-F238E27FC236}">
                  <a16:creationId xmlns:a16="http://schemas.microsoft.com/office/drawing/2014/main" id="{369EE666-E30C-A8E3-CBA0-E8E986F732C2}"/>
                </a:ext>
              </a:extLst>
            </p:cNvPr>
            <p:cNvSpPr/>
            <p:nvPr/>
          </p:nvSpPr>
          <p:spPr>
            <a:xfrm>
              <a:off x="5694549" y="3193988"/>
              <a:ext cx="761833" cy="776996"/>
            </a:xfrm>
            <a:prstGeom prst="flowChartConnector">
              <a:avLst/>
            </a:prstGeom>
            <a:solidFill>
              <a:schemeClr val="bg1"/>
            </a:solidFill>
            <a:ln>
              <a:gradFill>
                <a:gsLst>
                  <a:gs pos="58756">
                    <a:srgbClr val="71AE47"/>
                  </a:gs>
                  <a:gs pos="0">
                    <a:srgbClr val="4F7B33"/>
                  </a:gs>
                  <a:gs pos="74000">
                    <a:srgbClr val="80BA59"/>
                  </a:gs>
                  <a:gs pos="83000">
                    <a:srgbClr val="8CC068"/>
                  </a:gs>
                  <a:gs pos="100000">
                    <a:srgbClr val="A3CD86"/>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7" name="TextBox 46">
              <a:extLst>
                <a:ext uri="{FF2B5EF4-FFF2-40B4-BE49-F238E27FC236}">
                  <a16:creationId xmlns:a16="http://schemas.microsoft.com/office/drawing/2014/main" id="{5522823E-ED94-C3DF-0E7A-B15FDCE203CF}"/>
                </a:ext>
              </a:extLst>
            </p:cNvPr>
            <p:cNvSpPr txBox="1"/>
            <p:nvPr/>
          </p:nvSpPr>
          <p:spPr>
            <a:xfrm>
              <a:off x="5716839" y="3298777"/>
              <a:ext cx="672967" cy="523220"/>
            </a:xfrm>
            <a:prstGeom prst="rect">
              <a:avLst/>
            </a:prstGeom>
            <a:noFill/>
          </p:spPr>
          <p:txBody>
            <a:bodyPr wrap="square" rtlCol="0">
              <a:spAutoFit/>
            </a:bodyPr>
            <a:lstStyle/>
            <a:p>
              <a:pPr algn="ctr"/>
              <a:r>
                <a:rPr lang="en-US" sz="1400" b="1" dirty="0"/>
                <a:t>Since</a:t>
              </a:r>
            </a:p>
            <a:p>
              <a:pPr algn="ctr"/>
              <a:r>
                <a:rPr lang="en-US" sz="1400" b="1" dirty="0"/>
                <a:t>1972</a:t>
              </a:r>
            </a:p>
          </p:txBody>
        </p:sp>
      </p:grpSp>
      <p:grpSp>
        <p:nvGrpSpPr>
          <p:cNvPr id="10" name="Group 9">
            <a:extLst>
              <a:ext uri="{FF2B5EF4-FFF2-40B4-BE49-F238E27FC236}">
                <a16:creationId xmlns:a16="http://schemas.microsoft.com/office/drawing/2014/main" id="{D294B53B-EDF5-A3D0-5ADE-BEF3C81B46E2}"/>
              </a:ext>
            </a:extLst>
          </p:cNvPr>
          <p:cNvGrpSpPr/>
          <p:nvPr/>
        </p:nvGrpSpPr>
        <p:grpSpPr>
          <a:xfrm>
            <a:off x="3845761" y="501511"/>
            <a:ext cx="2337123" cy="2405315"/>
            <a:chOff x="3845761" y="511674"/>
            <a:chExt cx="2337123" cy="2405315"/>
          </a:xfrm>
        </p:grpSpPr>
        <p:pic>
          <p:nvPicPr>
            <p:cNvPr id="17" name="Picture 16">
              <a:extLst>
                <a:ext uri="{FF2B5EF4-FFF2-40B4-BE49-F238E27FC236}">
                  <a16:creationId xmlns:a16="http://schemas.microsoft.com/office/drawing/2014/main" id="{90F893BF-5A85-9924-0780-1704BFD478A7}"/>
                </a:ext>
              </a:extLst>
            </p:cNvPr>
            <p:cNvPicPr>
              <a:picLocks noChangeAspect="1"/>
            </p:cNvPicPr>
            <p:nvPr/>
          </p:nvPicPr>
          <p:blipFill rotWithShape="1">
            <a:blip r:embed="rId10">
              <a:extLst>
                <a:ext uri="{28A0092B-C50C-407E-A947-70E740481C1C}">
                  <a14:useLocalDpi xmlns:a14="http://schemas.microsoft.com/office/drawing/2010/main" val="0"/>
                </a:ext>
              </a:extLst>
            </a:blip>
            <a:srcRect l="14000" r="13482"/>
            <a:stretch/>
          </p:blipFill>
          <p:spPr>
            <a:xfrm>
              <a:off x="3845761" y="511674"/>
              <a:ext cx="2337123" cy="2405315"/>
            </a:xfrm>
            <a:prstGeom prst="flowChartConnector">
              <a:avLst/>
            </a:prstGeom>
          </p:spPr>
        </p:pic>
        <p:sp>
          <p:nvSpPr>
            <p:cNvPr id="4" name="TextBox 3">
              <a:extLst>
                <a:ext uri="{FF2B5EF4-FFF2-40B4-BE49-F238E27FC236}">
                  <a16:creationId xmlns:a16="http://schemas.microsoft.com/office/drawing/2014/main" id="{310546ED-DAE2-F6B1-D906-B141D4249774}"/>
                </a:ext>
              </a:extLst>
            </p:cNvPr>
            <p:cNvSpPr txBox="1"/>
            <p:nvPr/>
          </p:nvSpPr>
          <p:spPr>
            <a:xfrm rot="750902">
              <a:off x="4158752" y="1565382"/>
              <a:ext cx="2007763" cy="646331"/>
            </a:xfrm>
            <a:prstGeom prst="rect">
              <a:avLst/>
            </a:prstGeom>
            <a:noFill/>
          </p:spPr>
          <p:txBody>
            <a:bodyPr wrap="square" rtlCol="0">
              <a:spAutoFit/>
            </a:bodyPr>
            <a:lstStyle/>
            <a:p>
              <a:r>
                <a:rPr lang="en-US" b="1" dirty="0">
                  <a:solidFill>
                    <a:schemeClr val="bg1"/>
                  </a:solidFill>
                </a:rPr>
                <a:t>Your own  Troop photo here</a:t>
              </a:r>
            </a:p>
          </p:txBody>
        </p:sp>
      </p:grpSp>
      <p:grpSp>
        <p:nvGrpSpPr>
          <p:cNvPr id="22" name="Group 21">
            <a:extLst>
              <a:ext uri="{FF2B5EF4-FFF2-40B4-BE49-F238E27FC236}">
                <a16:creationId xmlns:a16="http://schemas.microsoft.com/office/drawing/2014/main" id="{F320D9D7-6E2A-E341-6675-B6F36A6B7130}"/>
              </a:ext>
            </a:extLst>
          </p:cNvPr>
          <p:cNvGrpSpPr/>
          <p:nvPr/>
        </p:nvGrpSpPr>
        <p:grpSpPr>
          <a:xfrm>
            <a:off x="255341" y="6261040"/>
            <a:ext cx="6162664" cy="1673840"/>
            <a:chOff x="255341" y="6261040"/>
            <a:chExt cx="6162664" cy="1673840"/>
          </a:xfrm>
        </p:grpSpPr>
        <p:grpSp>
          <p:nvGrpSpPr>
            <p:cNvPr id="29" name="Group 28">
              <a:extLst>
                <a:ext uri="{FF2B5EF4-FFF2-40B4-BE49-F238E27FC236}">
                  <a16:creationId xmlns:a16="http://schemas.microsoft.com/office/drawing/2014/main" id="{8832A38B-E8D1-2D50-284E-D9B060DEB566}"/>
                </a:ext>
              </a:extLst>
            </p:cNvPr>
            <p:cNvGrpSpPr/>
            <p:nvPr/>
          </p:nvGrpSpPr>
          <p:grpSpPr>
            <a:xfrm>
              <a:off x="255341" y="6261040"/>
              <a:ext cx="5028978" cy="1482669"/>
              <a:chOff x="293718" y="6047535"/>
              <a:chExt cx="5028978" cy="1482669"/>
            </a:xfrm>
          </p:grpSpPr>
          <p:grpSp>
            <p:nvGrpSpPr>
              <p:cNvPr id="20" name="Group 19">
                <a:extLst>
                  <a:ext uri="{FF2B5EF4-FFF2-40B4-BE49-F238E27FC236}">
                    <a16:creationId xmlns:a16="http://schemas.microsoft.com/office/drawing/2014/main" id="{502F4E8C-5337-DAAD-92EC-A6CD2683D7EF}"/>
                  </a:ext>
                </a:extLst>
              </p:cNvPr>
              <p:cNvGrpSpPr/>
              <p:nvPr/>
            </p:nvGrpSpPr>
            <p:grpSpPr>
              <a:xfrm>
                <a:off x="293718" y="6047535"/>
                <a:ext cx="5028978" cy="461665"/>
                <a:chOff x="293718" y="6047535"/>
                <a:chExt cx="5028978" cy="461665"/>
              </a:xfrm>
            </p:grpSpPr>
            <p:sp>
              <p:nvSpPr>
                <p:cNvPr id="24" name="TextBox 23">
                  <a:extLst>
                    <a:ext uri="{FF2B5EF4-FFF2-40B4-BE49-F238E27FC236}">
                      <a16:creationId xmlns:a16="http://schemas.microsoft.com/office/drawing/2014/main" id="{82ABF176-1ED6-8C07-6057-D3128FD11A05}"/>
                    </a:ext>
                  </a:extLst>
                </p:cNvPr>
                <p:cNvSpPr txBox="1"/>
                <p:nvPr/>
              </p:nvSpPr>
              <p:spPr>
                <a:xfrm>
                  <a:off x="293718" y="6047535"/>
                  <a:ext cx="5028978" cy="461665"/>
                </a:xfrm>
                <a:prstGeom prst="rect">
                  <a:avLst/>
                </a:prstGeom>
                <a:noFill/>
              </p:spPr>
              <p:txBody>
                <a:bodyPr wrap="square" rtlCol="0">
                  <a:spAutoFit/>
                </a:bodyPr>
                <a:lstStyle/>
                <a:p>
                  <a:r>
                    <a:rPr lang="en-US" sz="2400" b="1" i="1" dirty="0">
                      <a:solidFill>
                        <a:srgbClr val="517D34"/>
                      </a:solidFill>
                    </a:rPr>
                    <a:t>Why </a:t>
                  </a:r>
                  <a:r>
                    <a:rPr lang="en-US" sz="2400" b="1" i="1" dirty="0"/>
                    <a:t>Scouts BSA?</a:t>
                  </a:r>
                  <a:endParaRPr lang="en-US" b="1" i="1" dirty="0"/>
                </a:p>
              </p:txBody>
            </p:sp>
            <p:cxnSp>
              <p:nvCxnSpPr>
                <p:cNvPr id="27" name="Straight Connector 26">
                  <a:extLst>
                    <a:ext uri="{FF2B5EF4-FFF2-40B4-BE49-F238E27FC236}">
                      <a16:creationId xmlns:a16="http://schemas.microsoft.com/office/drawing/2014/main" id="{006B5F7D-3133-B95B-F184-9F7379142522}"/>
                    </a:ext>
                  </a:extLst>
                </p:cNvPr>
                <p:cNvCxnSpPr>
                  <a:cxnSpLocks/>
                </p:cNvCxnSpPr>
                <p:nvPr/>
              </p:nvCxnSpPr>
              <p:spPr>
                <a:xfrm>
                  <a:off x="382208" y="6477690"/>
                  <a:ext cx="2743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 name="Picture 4" descr="See the source image">
                <a:extLst>
                  <a:ext uri="{FF2B5EF4-FFF2-40B4-BE49-F238E27FC236}">
                    <a16:creationId xmlns:a16="http://schemas.microsoft.com/office/drawing/2014/main" id="{475E3E82-22C0-1700-4B76-651910B771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727" y="6488608"/>
                <a:ext cx="520799" cy="104159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08400D16-4FB9-590C-7417-52A1CDD8884C}"/>
                </a:ext>
              </a:extLst>
            </p:cNvPr>
            <p:cNvSpPr txBox="1"/>
            <p:nvPr/>
          </p:nvSpPr>
          <p:spPr>
            <a:xfrm>
              <a:off x="1246234" y="6752593"/>
              <a:ext cx="2719006" cy="1169551"/>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t>Learn New Skills</a:t>
              </a:r>
            </a:p>
            <a:p>
              <a:pPr marL="285750" indent="-285750">
                <a:buFont typeface="Wingdings" panose="05000000000000000000" pitchFamily="2" charset="2"/>
                <a:buChar char="ü"/>
              </a:pPr>
              <a:r>
                <a:rPr lang="en-US" sz="1400" dirty="0"/>
                <a:t>Make new friends</a:t>
              </a:r>
            </a:p>
            <a:p>
              <a:pPr marL="285750" indent="-285750">
                <a:buFont typeface="Wingdings" panose="05000000000000000000" pitchFamily="2" charset="2"/>
                <a:buChar char="ü"/>
              </a:pPr>
              <a:r>
                <a:rPr lang="en-US" sz="1400" dirty="0"/>
                <a:t>Take on New Responsibilities</a:t>
              </a:r>
            </a:p>
            <a:p>
              <a:pPr marL="285750" indent="-285750">
                <a:buFont typeface="Wingdings" panose="05000000000000000000" pitchFamily="2" charset="2"/>
                <a:buChar char="ü"/>
              </a:pPr>
              <a:r>
                <a:rPr lang="en-US" sz="1400" dirty="0"/>
                <a:t>Gain Confidence</a:t>
              </a:r>
            </a:p>
            <a:p>
              <a:pPr marL="285750" indent="-285750">
                <a:buFont typeface="Wingdings" panose="05000000000000000000" pitchFamily="2" charset="2"/>
                <a:buChar char="ü"/>
              </a:pPr>
              <a:r>
                <a:rPr lang="en-US" sz="1400" dirty="0"/>
                <a:t>Build a moral compass</a:t>
              </a:r>
            </a:p>
          </p:txBody>
        </p:sp>
        <p:sp>
          <p:nvSpPr>
            <p:cNvPr id="18" name="TextBox 17">
              <a:extLst>
                <a:ext uri="{FF2B5EF4-FFF2-40B4-BE49-F238E27FC236}">
                  <a16:creationId xmlns:a16="http://schemas.microsoft.com/office/drawing/2014/main" id="{F5B7B90F-57B2-62DB-ABDC-CC9304E41222}"/>
                </a:ext>
              </a:extLst>
            </p:cNvPr>
            <p:cNvSpPr txBox="1"/>
            <p:nvPr/>
          </p:nvSpPr>
          <p:spPr>
            <a:xfrm>
              <a:off x="3702047" y="6765329"/>
              <a:ext cx="2715958" cy="1169551"/>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t>Leadership Development</a:t>
              </a:r>
            </a:p>
            <a:p>
              <a:pPr marL="285750" indent="-285750">
                <a:buFont typeface="Wingdings" panose="05000000000000000000" pitchFamily="2" charset="2"/>
                <a:buChar char="ü"/>
              </a:pPr>
              <a:r>
                <a:rPr lang="en-US" sz="1400" dirty="0"/>
                <a:t>Bigger (and more) Adventures</a:t>
              </a:r>
            </a:p>
            <a:p>
              <a:pPr marL="285750" indent="-285750">
                <a:buFont typeface="Wingdings" panose="05000000000000000000" pitchFamily="2" charset="2"/>
                <a:buChar char="ü"/>
              </a:pPr>
              <a:r>
                <a:rPr lang="en-US" sz="1400" dirty="0"/>
                <a:t>Explore different careers</a:t>
              </a:r>
            </a:p>
            <a:p>
              <a:pPr marL="285750" indent="-285750">
                <a:buFont typeface="Wingdings" panose="05000000000000000000" pitchFamily="2" charset="2"/>
                <a:buChar char="ü"/>
              </a:pPr>
              <a:r>
                <a:rPr lang="en-US" sz="1400" dirty="0"/>
                <a:t>Learn to Be Prepared, Make Plans &amp; Get Stuff Done</a:t>
              </a:r>
            </a:p>
          </p:txBody>
        </p:sp>
      </p:grpSp>
    </p:spTree>
    <p:extLst>
      <p:ext uri="{BB962C8B-B14F-4D97-AF65-F5344CB8AC3E}">
        <p14:creationId xmlns:p14="http://schemas.microsoft.com/office/powerpoint/2010/main" val="330316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55E4ED9-13A0-2EAE-75E2-965148047CAA}"/>
              </a:ext>
            </a:extLst>
          </p:cNvPr>
          <p:cNvSpPr/>
          <p:nvPr/>
        </p:nvSpPr>
        <p:spPr>
          <a:xfrm>
            <a:off x="0" y="0"/>
            <a:ext cx="6858000" cy="1244909"/>
          </a:xfrm>
          <a:prstGeom prst="rect">
            <a:avLst/>
          </a:prstGeom>
          <a:gradFill flip="none" rotWithShape="1">
            <a:gsLst>
              <a:gs pos="0">
                <a:schemeClr val="accent6">
                  <a:lumMod val="67000"/>
                  <a:alpha val="25000"/>
                </a:schemeClr>
              </a:gs>
              <a:gs pos="48000">
                <a:schemeClr val="accent6">
                  <a:lumMod val="97000"/>
                  <a:lumOff val="3000"/>
                </a:schemeClr>
              </a:gs>
              <a:gs pos="100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8C51C27-1311-150B-AC29-BC0BBA740930}"/>
              </a:ext>
            </a:extLst>
          </p:cNvPr>
          <p:cNvSpPr/>
          <p:nvPr/>
        </p:nvSpPr>
        <p:spPr>
          <a:xfrm rot="21318760">
            <a:off x="97933" y="951758"/>
            <a:ext cx="6820246" cy="10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E6DB6E8-6A26-9B20-C8A1-AE6A7742441E}"/>
              </a:ext>
            </a:extLst>
          </p:cNvPr>
          <p:cNvSpPr txBox="1"/>
          <p:nvPr/>
        </p:nvSpPr>
        <p:spPr>
          <a:xfrm>
            <a:off x="-66063" y="114623"/>
            <a:ext cx="6858000" cy="738664"/>
          </a:xfrm>
          <a:prstGeom prst="rect">
            <a:avLst/>
          </a:prstGeom>
          <a:noFill/>
        </p:spPr>
        <p:txBody>
          <a:bodyPr wrap="square" rtlCol="0">
            <a:spAutoFit/>
          </a:bodyPr>
          <a:lstStyle/>
          <a:p>
            <a:pPr algn="ctr"/>
            <a:r>
              <a:rPr lang="en-US" sz="2400" b="1" dirty="0"/>
              <a:t>Troop 999</a:t>
            </a:r>
          </a:p>
          <a:p>
            <a:pPr algn="ctr"/>
            <a:r>
              <a:rPr lang="en-US" b="1" dirty="0"/>
              <a:t>2022 – 2023 Calendar</a:t>
            </a:r>
          </a:p>
        </p:txBody>
      </p:sp>
      <p:cxnSp>
        <p:nvCxnSpPr>
          <p:cNvPr id="6" name="Straight Connector 5">
            <a:extLst>
              <a:ext uri="{FF2B5EF4-FFF2-40B4-BE49-F238E27FC236}">
                <a16:creationId xmlns:a16="http://schemas.microsoft.com/office/drawing/2014/main" id="{69C8311F-4EB1-3A7A-78F9-E8E961EBE911}"/>
              </a:ext>
            </a:extLst>
          </p:cNvPr>
          <p:cNvCxnSpPr>
            <a:cxnSpLocks/>
          </p:cNvCxnSpPr>
          <p:nvPr/>
        </p:nvCxnSpPr>
        <p:spPr>
          <a:xfrm>
            <a:off x="-1794869" y="9828536"/>
            <a:ext cx="632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1BB3E181-EF8E-0114-4BDE-21F7A4A08179}"/>
              </a:ext>
            </a:extLst>
          </p:cNvPr>
          <p:cNvGrpSpPr/>
          <p:nvPr/>
        </p:nvGrpSpPr>
        <p:grpSpPr>
          <a:xfrm>
            <a:off x="363220" y="225450"/>
            <a:ext cx="1110706" cy="738664"/>
            <a:chOff x="-1011846" y="6302394"/>
            <a:chExt cx="855061" cy="512309"/>
          </a:xfrm>
        </p:grpSpPr>
        <p:sp>
          <p:nvSpPr>
            <p:cNvPr id="11" name="Flowchart: Connector 10">
              <a:extLst>
                <a:ext uri="{FF2B5EF4-FFF2-40B4-BE49-F238E27FC236}">
                  <a16:creationId xmlns:a16="http://schemas.microsoft.com/office/drawing/2014/main" id="{324A1A70-DAA8-CAFA-46D9-86945AC3924A}"/>
                </a:ext>
              </a:extLst>
            </p:cNvPr>
            <p:cNvSpPr/>
            <p:nvPr/>
          </p:nvSpPr>
          <p:spPr>
            <a:xfrm>
              <a:off x="-824807" y="6345118"/>
              <a:ext cx="469833" cy="418941"/>
            </a:xfrm>
            <a:prstGeom prst="flowChartConnector">
              <a:avLst/>
            </a:pr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See the source image">
              <a:extLst>
                <a:ext uri="{FF2B5EF4-FFF2-40B4-BE49-F238E27FC236}">
                  <a16:creationId xmlns:a16="http://schemas.microsoft.com/office/drawing/2014/main" id="{1C3D9DD3-E6AF-5E39-136E-20647AC6F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846" y="6302394"/>
              <a:ext cx="855061" cy="5123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4" name="Table 5">
            <a:extLst>
              <a:ext uri="{FF2B5EF4-FFF2-40B4-BE49-F238E27FC236}">
                <a16:creationId xmlns:a16="http://schemas.microsoft.com/office/drawing/2014/main" id="{D2550F39-E5A0-0B37-AF7F-B91A4B1E3468}"/>
              </a:ext>
            </a:extLst>
          </p:cNvPr>
          <p:cNvGraphicFramePr>
            <a:graphicFrameLocks noGrp="1"/>
          </p:cNvGraphicFramePr>
          <p:nvPr>
            <p:extLst>
              <p:ext uri="{D42A27DB-BD31-4B8C-83A1-F6EECF244321}">
                <p14:modId xmlns:p14="http://schemas.microsoft.com/office/powerpoint/2010/main" val="2202436206"/>
              </p:ext>
            </p:extLst>
          </p:nvPr>
        </p:nvGraphicFramePr>
        <p:xfrm>
          <a:off x="279400" y="1244909"/>
          <a:ext cx="6299200" cy="5669280"/>
        </p:xfrm>
        <a:graphic>
          <a:graphicData uri="http://schemas.openxmlformats.org/drawingml/2006/table">
            <a:tbl>
              <a:tblPr firstRow="1" bandRow="1">
                <a:tableStyleId>{68D230F3-CF80-4859-8CE7-A43EE81993B5}</a:tableStyleId>
              </a:tblPr>
              <a:tblGrid>
                <a:gridCol w="3149600">
                  <a:extLst>
                    <a:ext uri="{9D8B030D-6E8A-4147-A177-3AD203B41FA5}">
                      <a16:colId xmlns:a16="http://schemas.microsoft.com/office/drawing/2014/main" val="2839800045"/>
                    </a:ext>
                  </a:extLst>
                </a:gridCol>
                <a:gridCol w="3149600">
                  <a:extLst>
                    <a:ext uri="{9D8B030D-6E8A-4147-A177-3AD203B41FA5}">
                      <a16:colId xmlns:a16="http://schemas.microsoft.com/office/drawing/2014/main" val="2864189047"/>
                    </a:ext>
                  </a:extLst>
                </a:gridCol>
              </a:tblGrid>
              <a:tr h="370840">
                <a:tc>
                  <a:txBody>
                    <a:bodyPr/>
                    <a:lstStyle/>
                    <a:p>
                      <a:r>
                        <a:rPr lang="en-US" sz="1200" b="1" dirty="0"/>
                        <a:t>August</a:t>
                      </a:r>
                    </a:p>
                    <a:p>
                      <a:r>
                        <a:rPr lang="en-US" sz="1200" b="0" dirty="0"/>
                        <a:t>11 – Sr. Patrol Planning Mtg </a:t>
                      </a:r>
                    </a:p>
                    <a:p>
                      <a:r>
                        <a:rPr lang="en-US" sz="1200" b="0" dirty="0"/>
                        <a:t>29 – 1</a:t>
                      </a:r>
                      <a:r>
                        <a:rPr lang="en-US" sz="1200" b="0" baseline="30000" dirty="0"/>
                        <a:t>st</a:t>
                      </a:r>
                      <a:r>
                        <a:rPr lang="en-US" sz="1200" b="0" dirty="0"/>
                        <a:t> Troop Meeting</a:t>
                      </a:r>
                    </a:p>
                    <a:p>
                      <a:endParaRPr lang="en-US" sz="1200" b="0" dirty="0"/>
                    </a:p>
                  </a:txBody>
                  <a:tcPr/>
                </a:tc>
                <a:tc>
                  <a:txBody>
                    <a:bodyPr/>
                    <a:lstStyle/>
                    <a:p>
                      <a:r>
                        <a:rPr lang="en-US" sz="1200" dirty="0"/>
                        <a:t>February</a:t>
                      </a:r>
                    </a:p>
                    <a:p>
                      <a:r>
                        <a:rPr lang="en-US" sz="1200" b="0" dirty="0"/>
                        <a:t>25 –Klondike @ Beaumont</a:t>
                      </a:r>
                    </a:p>
                    <a:p>
                      <a:endParaRPr lang="en-US" sz="1200" b="0" dirty="0"/>
                    </a:p>
                    <a:p>
                      <a:endParaRPr lang="en-US" sz="1200" b="0" dirty="0"/>
                    </a:p>
                    <a:p>
                      <a:endParaRPr lang="en-US" sz="1200" b="0" dirty="0"/>
                    </a:p>
                  </a:txBody>
                  <a:tcPr/>
                </a:tc>
                <a:extLst>
                  <a:ext uri="{0D108BD9-81ED-4DB2-BD59-A6C34878D82A}">
                    <a16:rowId xmlns:a16="http://schemas.microsoft.com/office/drawing/2014/main" val="169662216"/>
                  </a:ext>
                </a:extLst>
              </a:tr>
              <a:tr h="370840">
                <a:tc>
                  <a:txBody>
                    <a:bodyPr/>
                    <a:lstStyle/>
                    <a:p>
                      <a:r>
                        <a:rPr lang="en-US" sz="1200" b="1" dirty="0"/>
                        <a:t>September</a:t>
                      </a:r>
                    </a:p>
                    <a:p>
                      <a:r>
                        <a:rPr lang="en-US" sz="1200" b="0" dirty="0"/>
                        <a:t>6 – Troop Meeting - Elections</a:t>
                      </a:r>
                    </a:p>
                    <a:p>
                      <a:r>
                        <a:rPr lang="en-US" sz="1200" b="0" dirty="0"/>
                        <a:t>16 – 18 Venturing Fall Fun Rally @ TBD</a:t>
                      </a:r>
                    </a:p>
                    <a:p>
                      <a:r>
                        <a:rPr lang="en-US" sz="1200" b="0" dirty="0"/>
                        <a:t>X – Court of Honor</a:t>
                      </a:r>
                    </a:p>
                    <a:p>
                      <a:r>
                        <a:rPr lang="en-US" sz="1200" b="0" dirty="0"/>
                        <a:t>30 – Oct. 2 – Fall Camporee @ Warren </a:t>
                      </a:r>
                      <a:r>
                        <a:rPr lang="en-US" sz="1200" b="0" dirty="0" err="1"/>
                        <a:t>Levis</a:t>
                      </a:r>
                      <a:endParaRPr lang="en-US" sz="1200" b="0" dirty="0"/>
                    </a:p>
                    <a:p>
                      <a:endParaRPr lang="en-US" sz="1200" b="0" dirty="0"/>
                    </a:p>
                  </a:txBody>
                  <a:tcPr/>
                </a:tc>
                <a:tc>
                  <a:txBody>
                    <a:bodyPr/>
                    <a:lstStyle/>
                    <a:p>
                      <a:r>
                        <a:rPr lang="en-US" sz="1200" b="1" dirty="0"/>
                        <a:t>March</a:t>
                      </a:r>
                    </a:p>
                    <a:p>
                      <a:r>
                        <a:rPr lang="en-US" sz="1200" b="0" dirty="0" err="1"/>
                        <a:t>Xx</a:t>
                      </a:r>
                      <a:r>
                        <a:rPr lang="en-US" sz="1200" b="0" dirty="0"/>
                        <a:t> – spring break adventure</a:t>
                      </a:r>
                    </a:p>
                    <a:p>
                      <a:r>
                        <a:rPr lang="en-US" sz="1200" b="0" dirty="0"/>
                        <a:t>24 – 26 – Taste of Venturing @ TBD</a:t>
                      </a:r>
                    </a:p>
                  </a:txBody>
                  <a:tcPr/>
                </a:tc>
                <a:extLst>
                  <a:ext uri="{0D108BD9-81ED-4DB2-BD59-A6C34878D82A}">
                    <a16:rowId xmlns:a16="http://schemas.microsoft.com/office/drawing/2014/main" val="2859552719"/>
                  </a:ext>
                </a:extLst>
              </a:tr>
              <a:tr h="370840">
                <a:tc>
                  <a:txBody>
                    <a:bodyPr/>
                    <a:lstStyle/>
                    <a:p>
                      <a:r>
                        <a:rPr lang="en-US" sz="1200" b="1" dirty="0"/>
                        <a:t>October</a:t>
                      </a:r>
                    </a:p>
                    <a:p>
                      <a:r>
                        <a:rPr lang="en-US" sz="1200" b="0" dirty="0"/>
                        <a:t>X – activities here</a:t>
                      </a:r>
                    </a:p>
                    <a:p>
                      <a:r>
                        <a:rPr lang="en-US" sz="1200" b="0" dirty="0"/>
                        <a:t>24 – Pumpkin Chunkin</a:t>
                      </a:r>
                    </a:p>
                    <a:p>
                      <a:endParaRPr lang="en-US" sz="1200" b="0" dirty="0"/>
                    </a:p>
                    <a:p>
                      <a:endParaRPr lang="en-US" sz="1200" b="0" dirty="0"/>
                    </a:p>
                  </a:txBody>
                  <a:tcPr/>
                </a:tc>
                <a:tc>
                  <a:txBody>
                    <a:bodyPr/>
                    <a:lstStyle/>
                    <a:p>
                      <a:r>
                        <a:rPr lang="en-US" sz="1200" b="1" dirty="0"/>
                        <a:t>April</a:t>
                      </a:r>
                    </a:p>
                    <a:p>
                      <a:r>
                        <a:rPr lang="en-US" sz="1200" b="0" dirty="0" err="1"/>
                        <a:t>Xx</a:t>
                      </a:r>
                      <a:r>
                        <a:rPr lang="en-US" sz="1200" b="0" dirty="0"/>
                        <a:t>  - 20 mile hike</a:t>
                      </a:r>
                    </a:p>
                  </a:txBody>
                  <a:tcPr/>
                </a:tc>
                <a:extLst>
                  <a:ext uri="{0D108BD9-81ED-4DB2-BD59-A6C34878D82A}">
                    <a16:rowId xmlns:a16="http://schemas.microsoft.com/office/drawing/2014/main" val="2012098723"/>
                  </a:ext>
                </a:extLst>
              </a:tr>
              <a:tr h="370840">
                <a:tc>
                  <a:txBody>
                    <a:bodyPr/>
                    <a:lstStyle/>
                    <a:p>
                      <a:r>
                        <a:rPr lang="en-US" sz="1200" b="1" dirty="0"/>
                        <a:t>November</a:t>
                      </a:r>
                    </a:p>
                    <a:p>
                      <a:r>
                        <a:rPr lang="en-US" sz="1200" b="0" dirty="0"/>
                        <a:t>12 &amp; 19 Scouting for Food</a:t>
                      </a:r>
                    </a:p>
                    <a:p>
                      <a:r>
                        <a:rPr lang="en-US" sz="1200" b="0" dirty="0"/>
                        <a:t>28 – Turkey Bowl</a:t>
                      </a:r>
                    </a:p>
                    <a:p>
                      <a:endParaRPr lang="en-US" sz="1200" b="0" dirty="0"/>
                    </a:p>
                    <a:p>
                      <a:endParaRPr lang="en-US" sz="1200" b="0" dirty="0"/>
                    </a:p>
                  </a:txBody>
                  <a:tcPr/>
                </a:tc>
                <a:tc>
                  <a:txBody>
                    <a:bodyPr/>
                    <a:lstStyle/>
                    <a:p>
                      <a:r>
                        <a:rPr lang="en-US" sz="1200" b="1" dirty="0"/>
                        <a:t>May</a:t>
                      </a:r>
                    </a:p>
                    <a:p>
                      <a:r>
                        <a:rPr lang="en-US" sz="1200" b="0" dirty="0"/>
                        <a:t>5 – 7 Spring Camporee Beaumont</a:t>
                      </a:r>
                    </a:p>
                    <a:p>
                      <a:r>
                        <a:rPr lang="en-US" sz="1200" b="0" dirty="0" err="1"/>
                        <a:t>Xx</a:t>
                      </a:r>
                      <a:r>
                        <a:rPr lang="en-US" sz="1200" b="0" dirty="0"/>
                        <a:t> – Court of Honor</a:t>
                      </a:r>
                    </a:p>
                  </a:txBody>
                  <a:tcPr/>
                </a:tc>
                <a:extLst>
                  <a:ext uri="{0D108BD9-81ED-4DB2-BD59-A6C34878D82A}">
                    <a16:rowId xmlns:a16="http://schemas.microsoft.com/office/drawing/2014/main" val="518186599"/>
                  </a:ext>
                </a:extLst>
              </a:tr>
              <a:tr h="370840">
                <a:tc>
                  <a:txBody>
                    <a:bodyPr/>
                    <a:lstStyle/>
                    <a:p>
                      <a:r>
                        <a:rPr lang="en-US" sz="1200" b="1" dirty="0"/>
                        <a:t>December</a:t>
                      </a:r>
                    </a:p>
                    <a:p>
                      <a:r>
                        <a:rPr lang="en-US" sz="1200" b="0" dirty="0"/>
                        <a:t>X – Court of Honor</a:t>
                      </a:r>
                    </a:p>
                    <a:p>
                      <a:endParaRPr lang="en-US" sz="1200" b="0" dirty="0"/>
                    </a:p>
                  </a:txBody>
                  <a:tcPr/>
                </a:tc>
                <a:tc>
                  <a:txBody>
                    <a:bodyPr/>
                    <a:lstStyle/>
                    <a:p>
                      <a:r>
                        <a:rPr lang="en-US" sz="1200" b="1" dirty="0"/>
                        <a:t>June</a:t>
                      </a:r>
                    </a:p>
                    <a:p>
                      <a:r>
                        <a:rPr lang="en-US" sz="1200" b="0" dirty="0" err="1"/>
                        <a:t>Xx</a:t>
                      </a:r>
                      <a:r>
                        <a:rPr lang="en-US" sz="1200" b="0" dirty="0"/>
                        <a:t> – xx Summer Camp</a:t>
                      </a:r>
                    </a:p>
                  </a:txBody>
                  <a:tcPr/>
                </a:tc>
                <a:extLst>
                  <a:ext uri="{0D108BD9-81ED-4DB2-BD59-A6C34878D82A}">
                    <a16:rowId xmlns:a16="http://schemas.microsoft.com/office/drawing/2014/main" val="4250739080"/>
                  </a:ext>
                </a:extLst>
              </a:tr>
              <a:tr h="370840">
                <a:tc>
                  <a:txBody>
                    <a:bodyPr/>
                    <a:lstStyle/>
                    <a:p>
                      <a:r>
                        <a:rPr lang="en-US" sz="1200" b="1" dirty="0"/>
                        <a:t>January 2023</a:t>
                      </a:r>
                    </a:p>
                    <a:p>
                      <a:r>
                        <a:rPr lang="en-US" sz="1200" b="0" dirty="0" err="1"/>
                        <a:t>Xx</a:t>
                      </a:r>
                      <a:r>
                        <a:rPr lang="en-US" sz="1200" b="0" dirty="0"/>
                        <a:t> – Ski Trip</a:t>
                      </a:r>
                    </a:p>
                    <a:p>
                      <a:endParaRPr lang="en-US" sz="1200" b="0" dirty="0"/>
                    </a:p>
                    <a:p>
                      <a:endParaRPr lang="en-US" sz="1200" b="0" dirty="0"/>
                    </a:p>
                  </a:txBody>
                  <a:tcPr/>
                </a:tc>
                <a:tc>
                  <a:txBody>
                    <a:bodyPr/>
                    <a:lstStyle/>
                    <a:p>
                      <a:r>
                        <a:rPr lang="en-US" sz="1200" b="1" dirty="0"/>
                        <a:t>July</a:t>
                      </a:r>
                    </a:p>
                    <a:p>
                      <a:r>
                        <a:rPr lang="en-US" sz="1200" b="0" dirty="0" err="1"/>
                        <a:t>Xx</a:t>
                      </a:r>
                      <a:r>
                        <a:rPr lang="en-US" sz="1200" b="0" dirty="0"/>
                        <a:t> – xx High Adventure</a:t>
                      </a:r>
                    </a:p>
                  </a:txBody>
                  <a:tcPr/>
                </a:tc>
                <a:extLst>
                  <a:ext uri="{0D108BD9-81ED-4DB2-BD59-A6C34878D82A}">
                    <a16:rowId xmlns:a16="http://schemas.microsoft.com/office/drawing/2014/main" val="1182715605"/>
                  </a:ext>
                </a:extLst>
              </a:tr>
            </a:tbl>
          </a:graphicData>
        </a:graphic>
      </p:graphicFrame>
      <p:sp>
        <p:nvSpPr>
          <p:cNvPr id="7" name="TextBox 6">
            <a:extLst>
              <a:ext uri="{FF2B5EF4-FFF2-40B4-BE49-F238E27FC236}">
                <a16:creationId xmlns:a16="http://schemas.microsoft.com/office/drawing/2014/main" id="{7D65A712-BE7F-F565-06DB-0446DCB8587E}"/>
              </a:ext>
            </a:extLst>
          </p:cNvPr>
          <p:cNvSpPr txBox="1"/>
          <p:nvPr/>
        </p:nvSpPr>
        <p:spPr>
          <a:xfrm>
            <a:off x="1649909" y="7260288"/>
            <a:ext cx="3293468" cy="1169551"/>
          </a:xfrm>
          <a:prstGeom prst="rect">
            <a:avLst/>
          </a:prstGeom>
          <a:noFill/>
        </p:spPr>
        <p:txBody>
          <a:bodyPr wrap="square" rtlCol="0">
            <a:spAutoFit/>
          </a:bodyPr>
          <a:lstStyle/>
          <a:p>
            <a:r>
              <a:rPr lang="en-US" sz="1400" i="1" dirty="0"/>
              <a:t>Scout/Family Testimonial  Scout/Family Testimonial Scout/Family Testimonial  Scout/Family Testimonial  Scout/Family Testimonial  Scout/Family Testimonial  Scout/Family Testimonial</a:t>
            </a:r>
            <a:endParaRPr lang="en-US" sz="1400" dirty="0"/>
          </a:p>
        </p:txBody>
      </p:sp>
      <p:sp>
        <p:nvSpPr>
          <p:cNvPr id="12" name="Circle: Hollow 11">
            <a:extLst>
              <a:ext uri="{FF2B5EF4-FFF2-40B4-BE49-F238E27FC236}">
                <a16:creationId xmlns:a16="http://schemas.microsoft.com/office/drawing/2014/main" id="{A79FFC73-94A8-C595-E954-D98A5DF678C3}"/>
              </a:ext>
            </a:extLst>
          </p:cNvPr>
          <p:cNvSpPr/>
          <p:nvPr/>
        </p:nvSpPr>
        <p:spPr>
          <a:xfrm>
            <a:off x="4675627" y="6801295"/>
            <a:ext cx="2053458" cy="2050731"/>
          </a:xfrm>
          <a:prstGeom prst="donut">
            <a:avLst>
              <a:gd name="adj" fmla="val 9075"/>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B9B64244-6D39-0CD2-A52E-BABE24940050}"/>
              </a:ext>
            </a:extLst>
          </p:cNvPr>
          <p:cNvGrpSpPr/>
          <p:nvPr/>
        </p:nvGrpSpPr>
        <p:grpSpPr>
          <a:xfrm rot="1113234">
            <a:off x="4870458" y="6967279"/>
            <a:ext cx="1689086" cy="1709175"/>
            <a:chOff x="4873492" y="7191557"/>
            <a:chExt cx="1689086" cy="1709175"/>
          </a:xfrm>
        </p:grpSpPr>
        <p:pic>
          <p:nvPicPr>
            <p:cNvPr id="34" name="Picture 33">
              <a:extLst>
                <a:ext uri="{FF2B5EF4-FFF2-40B4-BE49-F238E27FC236}">
                  <a16:creationId xmlns:a16="http://schemas.microsoft.com/office/drawing/2014/main" id="{4D6AE333-82CC-5672-217D-2702FD069B4D}"/>
                </a:ext>
              </a:extLst>
            </p:cNvPr>
            <p:cNvPicPr>
              <a:picLocks noChangeAspect="1"/>
            </p:cNvPicPr>
            <p:nvPr/>
          </p:nvPicPr>
          <p:blipFill rotWithShape="1">
            <a:blip r:embed="rId3">
              <a:extLst>
                <a:ext uri="{28A0092B-C50C-407E-A947-70E740481C1C}">
                  <a14:useLocalDpi xmlns:a14="http://schemas.microsoft.com/office/drawing/2010/main" val="0"/>
                </a:ext>
              </a:extLst>
            </a:blip>
            <a:srcRect l="14000" r="13482"/>
            <a:stretch/>
          </p:blipFill>
          <p:spPr>
            <a:xfrm>
              <a:off x="4873492" y="7191557"/>
              <a:ext cx="1689086" cy="1709175"/>
            </a:xfrm>
            <a:prstGeom prst="flowChartConnector">
              <a:avLst/>
            </a:prstGeom>
          </p:spPr>
        </p:pic>
        <p:sp>
          <p:nvSpPr>
            <p:cNvPr id="40" name="TextBox 39">
              <a:extLst>
                <a:ext uri="{FF2B5EF4-FFF2-40B4-BE49-F238E27FC236}">
                  <a16:creationId xmlns:a16="http://schemas.microsoft.com/office/drawing/2014/main" id="{A3AA912C-4215-DEEC-FFFA-78196985521A}"/>
                </a:ext>
              </a:extLst>
            </p:cNvPr>
            <p:cNvSpPr txBox="1"/>
            <p:nvPr/>
          </p:nvSpPr>
          <p:spPr>
            <a:xfrm rot="750902">
              <a:off x="5099697" y="7846775"/>
              <a:ext cx="1451051" cy="646331"/>
            </a:xfrm>
            <a:prstGeom prst="rect">
              <a:avLst/>
            </a:prstGeom>
            <a:noFill/>
          </p:spPr>
          <p:txBody>
            <a:bodyPr wrap="square" rtlCol="0">
              <a:spAutoFit/>
            </a:bodyPr>
            <a:lstStyle/>
            <a:p>
              <a:r>
                <a:rPr lang="en-US" b="1" dirty="0">
                  <a:solidFill>
                    <a:schemeClr val="bg1"/>
                  </a:solidFill>
                </a:rPr>
                <a:t>Scout picture here</a:t>
              </a:r>
            </a:p>
          </p:txBody>
        </p:sp>
      </p:grpSp>
      <p:grpSp>
        <p:nvGrpSpPr>
          <p:cNvPr id="9" name="Group 8">
            <a:extLst>
              <a:ext uri="{FF2B5EF4-FFF2-40B4-BE49-F238E27FC236}">
                <a16:creationId xmlns:a16="http://schemas.microsoft.com/office/drawing/2014/main" id="{AF89E775-2699-A795-E1D7-9F7AB637FB57}"/>
              </a:ext>
            </a:extLst>
          </p:cNvPr>
          <p:cNvGrpSpPr/>
          <p:nvPr/>
        </p:nvGrpSpPr>
        <p:grpSpPr>
          <a:xfrm>
            <a:off x="176229" y="7428920"/>
            <a:ext cx="1518408" cy="1088827"/>
            <a:chOff x="176229" y="7428920"/>
            <a:chExt cx="1518408" cy="1088827"/>
          </a:xfrm>
        </p:grpSpPr>
        <p:grpSp>
          <p:nvGrpSpPr>
            <p:cNvPr id="39" name="Group 38">
              <a:extLst>
                <a:ext uri="{FF2B5EF4-FFF2-40B4-BE49-F238E27FC236}">
                  <a16:creationId xmlns:a16="http://schemas.microsoft.com/office/drawing/2014/main" id="{3F41E8F2-0F68-F313-FBAE-9DDA3AEBB817}"/>
                </a:ext>
              </a:extLst>
            </p:cNvPr>
            <p:cNvGrpSpPr/>
            <p:nvPr/>
          </p:nvGrpSpPr>
          <p:grpSpPr>
            <a:xfrm>
              <a:off x="752670" y="7428920"/>
              <a:ext cx="838748" cy="1088827"/>
              <a:chOff x="507024" y="6863833"/>
              <a:chExt cx="997841" cy="1365625"/>
            </a:xfrm>
          </p:grpSpPr>
          <p:grpSp>
            <p:nvGrpSpPr>
              <p:cNvPr id="38" name="Group 37">
                <a:extLst>
                  <a:ext uri="{FF2B5EF4-FFF2-40B4-BE49-F238E27FC236}">
                    <a16:creationId xmlns:a16="http://schemas.microsoft.com/office/drawing/2014/main" id="{932EBD3E-3EB2-AE48-19CF-D6480DBB5AC1}"/>
                  </a:ext>
                </a:extLst>
              </p:cNvPr>
              <p:cNvGrpSpPr/>
              <p:nvPr/>
            </p:nvGrpSpPr>
            <p:grpSpPr>
              <a:xfrm>
                <a:off x="669369" y="6863833"/>
                <a:ext cx="835496" cy="1365625"/>
                <a:chOff x="669369" y="6863833"/>
                <a:chExt cx="835496" cy="1365625"/>
              </a:xfrm>
            </p:grpSpPr>
            <p:sp>
              <p:nvSpPr>
                <p:cNvPr id="35" name="Diamond 34">
                  <a:extLst>
                    <a:ext uri="{FF2B5EF4-FFF2-40B4-BE49-F238E27FC236}">
                      <a16:creationId xmlns:a16="http://schemas.microsoft.com/office/drawing/2014/main" id="{AA154DDB-EF74-8626-2BE9-5EC14AF6D1D0}"/>
                    </a:ext>
                  </a:extLst>
                </p:cNvPr>
                <p:cNvSpPr/>
                <p:nvPr/>
              </p:nvSpPr>
              <p:spPr>
                <a:xfrm rot="18445209">
                  <a:off x="562889" y="7238947"/>
                  <a:ext cx="915569" cy="67058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DC8890D5-FCF3-D11C-5027-B5C14E16816F}"/>
                    </a:ext>
                  </a:extLst>
                </p:cNvPr>
                <p:cNvSpPr/>
                <p:nvPr/>
              </p:nvSpPr>
              <p:spPr>
                <a:xfrm rot="18633940">
                  <a:off x="404304" y="7128898"/>
                  <a:ext cx="1365625" cy="835496"/>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4" descr="See the source image">
                <a:extLst>
                  <a:ext uri="{FF2B5EF4-FFF2-40B4-BE49-F238E27FC236}">
                    <a16:creationId xmlns:a16="http://schemas.microsoft.com/office/drawing/2014/main" id="{CDE2D587-F620-E68C-3C63-2B48B88FB4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324" t="33000" r="32404"/>
              <a:stretch/>
            </p:blipFill>
            <p:spPr bwMode="auto">
              <a:xfrm>
                <a:off x="507024" y="7284751"/>
                <a:ext cx="812804" cy="76667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F0EBE69E-9803-11B4-7EEB-30828832BA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581662">
              <a:off x="176229" y="7512633"/>
              <a:ext cx="1518408" cy="297511"/>
            </a:xfrm>
            <a:prstGeom prst="rect">
              <a:avLst/>
            </a:prstGeom>
            <a:solidFill>
              <a:schemeClr val="bg1"/>
            </a:solidFill>
          </p:spPr>
        </p:pic>
      </p:grpSp>
    </p:spTree>
    <p:extLst>
      <p:ext uri="{BB962C8B-B14F-4D97-AF65-F5344CB8AC3E}">
        <p14:creationId xmlns:p14="http://schemas.microsoft.com/office/powerpoint/2010/main" val="27008699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750</TotalTime>
  <Words>350</Words>
  <Application>Microsoft Office PowerPoint</Application>
  <PresentationFormat>On-screen Show (4:3)</PresentationFormat>
  <Paragraphs>68</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Wingdings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Rode-Perkins</dc:creator>
  <cp:lastModifiedBy>Susan Rode-Perkins</cp:lastModifiedBy>
  <cp:revision>42</cp:revision>
  <dcterms:created xsi:type="dcterms:W3CDTF">2022-12-01T16:08:31Z</dcterms:created>
  <dcterms:modified xsi:type="dcterms:W3CDTF">2023-08-07T17:01:17Z</dcterms:modified>
</cp:coreProperties>
</file>