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9" r:id="rId7"/>
    <p:sldId id="265" r:id="rId8"/>
    <p:sldId id="260" r:id="rId9"/>
    <p:sldId id="261" r:id="rId10"/>
    <p:sldId id="262" r:id="rId11"/>
    <p:sldId id="263" r:id="rId12"/>
    <p:sldId id="264" r:id="rId13"/>
    <p:sldId id="274" r:id="rId14"/>
    <p:sldId id="266" r:id="rId15"/>
    <p:sldId id="288" r:id="rId16"/>
    <p:sldId id="291" r:id="rId17"/>
    <p:sldId id="289" r:id="rId18"/>
    <p:sldId id="290" r:id="rId19"/>
    <p:sldId id="275" r:id="rId20"/>
    <p:sldId id="296" r:id="rId21"/>
    <p:sldId id="283" r:id="rId22"/>
    <p:sldId id="295" r:id="rId23"/>
    <p:sldId id="299" r:id="rId24"/>
    <p:sldId id="297" r:id="rId25"/>
    <p:sldId id="286" r:id="rId26"/>
    <p:sldId id="287" r:id="rId27"/>
    <p:sldId id="279" r:id="rId28"/>
    <p:sldId id="269" r:id="rId29"/>
    <p:sldId id="280" r:id="rId30"/>
    <p:sldId id="281" r:id="rId31"/>
    <p:sldId id="284" r:id="rId32"/>
    <p:sldId id="285" r:id="rId33"/>
    <p:sldId id="282" r:id="rId34"/>
    <p:sldId id="298" r:id="rId35"/>
    <p:sldId id="300" r:id="rId36"/>
    <p:sldId id="294" r:id="rId3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00695-E130-733E-A341-73B712925331}" v="262" dt="2023-12-06T23:44:49.8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1791" y="2502217"/>
            <a:ext cx="690041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4983" y="3429915"/>
            <a:ext cx="4915534" cy="1577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DFFF8"/>
                </a:solidFill>
                <a:latin typeface="Arial"/>
                <a:cs typeface="Arial"/>
              </a:defRPr>
            </a:lvl1pPr>
          </a:lstStyle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DFFF8"/>
                </a:solidFill>
                <a:latin typeface="Arial"/>
                <a:cs typeface="Arial"/>
              </a:defRPr>
            </a:lvl1pPr>
          </a:lstStyle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DFFF8"/>
                </a:solidFill>
                <a:latin typeface="Arial"/>
                <a:cs typeface="Arial"/>
              </a:defRPr>
            </a:lvl1pPr>
          </a:lstStyle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DFFF8"/>
                </a:solidFill>
                <a:latin typeface="Arial"/>
                <a:cs typeface="Arial"/>
              </a:defRPr>
            </a:lvl1pPr>
          </a:lstStyle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DFFF8"/>
                </a:solidFill>
                <a:latin typeface="Arial"/>
                <a:cs typeface="Arial"/>
              </a:defRPr>
            </a:lvl1pPr>
          </a:lstStyle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74485"/>
            <a:ext cx="9144000" cy="68351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192773"/>
            <a:ext cx="9144000" cy="665480"/>
          </a:xfrm>
          <a:custGeom>
            <a:avLst/>
            <a:gdLst/>
            <a:ahLst/>
            <a:cxnLst/>
            <a:rect l="l" t="t" r="r" b="b"/>
            <a:pathLst>
              <a:path w="9144000" h="665479">
                <a:moveTo>
                  <a:pt x="9144000" y="0"/>
                </a:moveTo>
                <a:lnTo>
                  <a:pt x="0" y="0"/>
                </a:lnTo>
                <a:lnTo>
                  <a:pt x="0" y="665226"/>
                </a:lnTo>
                <a:lnTo>
                  <a:pt x="9144000" y="66522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424178"/>
            <a:ext cx="9143999" cy="2819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80" y="141770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25400">
            <a:solidFill>
              <a:srgbClr val="FF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599" y="6268973"/>
            <a:ext cx="3124200" cy="5128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535" y="482917"/>
            <a:ext cx="718292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300429"/>
            <a:ext cx="7341234" cy="405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9206" y="6427311"/>
            <a:ext cx="571118" cy="336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DFFF8"/>
                </a:solidFill>
                <a:latin typeface="Arial"/>
                <a:cs typeface="Arial"/>
              </a:defRPr>
            </a:lvl1pPr>
          </a:lstStyle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244" y="482917"/>
            <a:ext cx="62464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4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Friends</a:t>
            </a:r>
            <a:r>
              <a:rPr sz="4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57FBF-85A5-5295-3D48-5B75E9B0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54" y="1464055"/>
            <a:ext cx="5449060" cy="4715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8915">
              <a:lnSpc>
                <a:spcPct val="100000"/>
              </a:lnSpc>
              <a:spcBef>
                <a:spcPts val="95"/>
              </a:spcBef>
            </a:pPr>
            <a:r>
              <a:rPr dirty="0"/>
              <a:t>Family</a:t>
            </a:r>
            <a:r>
              <a:rPr spc="-80" dirty="0"/>
              <a:t> </a:t>
            </a:r>
            <a:r>
              <a:rPr dirty="0"/>
              <a:t>FOS</a:t>
            </a:r>
            <a:r>
              <a:rPr spc="-70" dirty="0"/>
              <a:t> </a:t>
            </a:r>
            <a:r>
              <a:rPr spc="-20" dirty="0"/>
              <a:t>Plan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80922" y="2871216"/>
            <a:ext cx="2306320" cy="1091565"/>
            <a:chOff x="1280922" y="2871216"/>
            <a:chExt cx="2306320" cy="1091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922" y="2897886"/>
              <a:ext cx="496061" cy="6454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568" y="2871216"/>
              <a:ext cx="2090165" cy="6888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922" y="3300222"/>
              <a:ext cx="496061" cy="645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6567" y="3273551"/>
              <a:ext cx="2036063" cy="68884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4800" y="1523863"/>
            <a:ext cx="8686800" cy="3135474"/>
          </a:xfrm>
          <a:prstGeom prst="rect">
            <a:avLst/>
          </a:prstGeom>
        </p:spPr>
        <p:txBody>
          <a:bodyPr vert="horz" wrap="square" lIns="0" tIns="62230" rIns="0" bIns="0" rtlCol="0" anchor="t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90"/>
              </a:spcBef>
              <a:buChar char="•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3200" dirty="0">
              <a:latin typeface="Arial"/>
              <a:cs typeface="Arial"/>
            </a:endParaRPr>
          </a:p>
          <a:p>
            <a:pPr marL="754380" marR="1077595" lvl="1" indent="-284480">
              <a:lnSpc>
                <a:spcPts val="302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raised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7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FOS</a:t>
            </a:r>
            <a:r>
              <a:rPr lang="en-US"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endParaRPr sz="2400" dirty="0">
              <a:latin typeface="Arial"/>
              <a:cs typeface="Arial"/>
            </a:endParaRPr>
          </a:p>
          <a:p>
            <a:pPr marL="1154430" lvl="2" indent="-226695">
              <a:spcBef>
                <a:spcPts val="259"/>
              </a:spcBef>
              <a:buChar char="•"/>
              <a:tabLst>
                <a:tab pos="1154430" algn="l"/>
              </a:tabLst>
            </a:pP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Families / Avg. Gift – 2023 21.5% / $127</a:t>
            </a:r>
            <a:endParaRPr sz="2400" dirty="0">
              <a:latin typeface="Arial"/>
              <a:cs typeface="Arial"/>
            </a:endParaRPr>
          </a:p>
          <a:p>
            <a:pPr marL="927735" lvl="2">
              <a:spcBef>
                <a:spcPts val="285"/>
              </a:spcBef>
              <a:tabLst>
                <a:tab pos="1154430" algn="l"/>
              </a:tabLst>
            </a:pPr>
            <a:r>
              <a:rPr lang="en-US" sz="2400" spc="-20" dirty="0">
                <a:solidFill>
                  <a:srgbClr val="FFFFFF"/>
                </a:solidFill>
                <a:latin typeface="Arial"/>
                <a:cs typeface="Arial"/>
              </a:rPr>
              <a:t>                                   – 2022 25.0% / $108</a:t>
            </a:r>
            <a:endParaRPr sz="2400" dirty="0">
              <a:latin typeface="Arial"/>
              <a:cs typeface="Arial"/>
            </a:endParaRPr>
          </a:p>
          <a:p>
            <a:pPr marL="754380" lvl="1" indent="-284480">
              <a:spcBef>
                <a:spcPts val="325"/>
              </a:spcBef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7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donor</a:t>
            </a:r>
            <a:r>
              <a:rPr lang="en-US" sz="2400" spc="-10" dirty="0">
                <a:solidFill>
                  <a:srgbClr val="FFFFFF"/>
                </a:solidFill>
                <a:latin typeface="Arial"/>
                <a:cs typeface="Arial"/>
              </a:rPr>
              <a:t> experience</a:t>
            </a:r>
            <a:endParaRPr sz="2400" dirty="0">
              <a:latin typeface="Arial"/>
              <a:cs typeface="Arial"/>
            </a:endParaRPr>
          </a:p>
          <a:p>
            <a:pPr marL="754380" marR="379730" lvl="1" indent="-284480">
              <a:lnSpc>
                <a:spcPts val="302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comfortable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unit 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meetings</a:t>
            </a:r>
            <a:endParaRPr sz="24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00"/>
              </a:spcBef>
              <a:buChar char="–"/>
              <a:tabLst>
                <a:tab pos="75438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familiar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(crowdfunding)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248" y="482917"/>
            <a:ext cx="61836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Friends</a:t>
            </a:r>
            <a:r>
              <a:rPr sz="4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r>
              <a:rPr sz="4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014983" y="3429915"/>
            <a:ext cx="4915534" cy="167225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500" spc="-10" dirty="0"/>
              <a:t>$1,6</a:t>
            </a:r>
            <a:r>
              <a:rPr lang="en-US" sz="7500" spc="-10" dirty="0"/>
              <a:t>59</a:t>
            </a:r>
            <a:r>
              <a:rPr sz="7500" spc="-10" dirty="0"/>
              <a:t>,</a:t>
            </a:r>
            <a:r>
              <a:rPr lang="en-US" sz="7500" spc="-10" dirty="0"/>
              <a:t>50</a:t>
            </a:r>
            <a:r>
              <a:rPr sz="7500" spc="-10" dirty="0"/>
              <a:t>0</a:t>
            </a:r>
            <a:endParaRPr lang="en-US"/>
          </a:p>
          <a:p>
            <a:pPr marL="12700" algn="ctr">
              <a:spcBef>
                <a:spcPts val="100"/>
              </a:spcBef>
            </a:pPr>
            <a:r>
              <a:rPr lang="en-US" sz="3200" spc="-10" dirty="0"/>
              <a:t>2024 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95"/>
              </a:spcBef>
            </a:pPr>
            <a:r>
              <a:rPr dirty="0"/>
              <a:t>Family</a:t>
            </a:r>
            <a:r>
              <a:rPr spc="-80" dirty="0"/>
              <a:t> </a:t>
            </a:r>
            <a:r>
              <a:rPr dirty="0"/>
              <a:t>FOS</a:t>
            </a:r>
            <a:r>
              <a:rPr spc="-70" dirty="0"/>
              <a:t> </a:t>
            </a:r>
            <a:r>
              <a:rPr spc="-10" dirty="0"/>
              <a:t>Positions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14353-7D92-A266-78EF-E3A46684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43" y="1524000"/>
            <a:ext cx="5287113" cy="3972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95"/>
              </a:spcBef>
            </a:pPr>
            <a:r>
              <a:rPr dirty="0"/>
              <a:t>Family</a:t>
            </a:r>
            <a:r>
              <a:rPr spc="-80" dirty="0"/>
              <a:t> </a:t>
            </a:r>
            <a:r>
              <a:rPr dirty="0"/>
              <a:t>FOS</a:t>
            </a:r>
            <a:r>
              <a:rPr spc="-70" dirty="0"/>
              <a:t> </a:t>
            </a:r>
            <a:r>
              <a:rPr spc="-10" dirty="0"/>
              <a:t>Positions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300429"/>
            <a:ext cx="8249284" cy="34175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0"/>
              </a:spcBef>
              <a:buChar char="•"/>
              <a:tabLst>
                <a:tab pos="354965" algn="l"/>
              </a:tabLst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FOS</a:t>
            </a:r>
            <a:r>
              <a:rPr sz="4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4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45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Recruit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train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trailblazers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crew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chiefs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Promote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FOS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Roundtables</a:t>
            </a:r>
            <a:endParaRPr sz="30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Kickoffs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Celebrations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20;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assign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trailblazers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Motivate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28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95"/>
              </a:spcBef>
            </a:pPr>
            <a:r>
              <a:rPr dirty="0"/>
              <a:t>Family</a:t>
            </a:r>
            <a:r>
              <a:rPr spc="-80" dirty="0"/>
              <a:t> </a:t>
            </a:r>
            <a:r>
              <a:rPr dirty="0"/>
              <a:t>FOS</a:t>
            </a:r>
            <a:r>
              <a:rPr spc="-70" dirty="0"/>
              <a:t> </a:t>
            </a:r>
            <a:r>
              <a:rPr spc="-10" dirty="0"/>
              <a:t>Positions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300429"/>
            <a:ext cx="8210550" cy="34175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0"/>
              </a:spcBef>
              <a:buChar char="•"/>
              <a:tabLst>
                <a:tab pos="354965" algn="l"/>
              </a:tabLst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Crew</a:t>
            </a:r>
            <a:r>
              <a:rPr sz="4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endParaRPr sz="4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45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Manage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units/trailblazers</a:t>
            </a:r>
            <a:endParaRPr sz="3000">
              <a:latin typeface="Arial"/>
              <a:cs typeface="Arial"/>
            </a:endParaRPr>
          </a:p>
          <a:p>
            <a:pPr marL="755650" marR="38354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trailblazers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supplies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collect funds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Assist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trailblazers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Assist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kickoff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celebration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signups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95"/>
              </a:spcBef>
            </a:pPr>
            <a:r>
              <a:rPr dirty="0"/>
              <a:t>Family</a:t>
            </a:r>
            <a:r>
              <a:rPr spc="-80" dirty="0"/>
              <a:t> </a:t>
            </a:r>
            <a:r>
              <a:rPr dirty="0"/>
              <a:t>FOS</a:t>
            </a:r>
            <a:r>
              <a:rPr spc="-70" dirty="0"/>
              <a:t> </a:t>
            </a:r>
            <a:r>
              <a:rPr spc="-10" dirty="0"/>
              <a:t>Positions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0"/>
              </a:spcBef>
              <a:buChar char="•"/>
              <a:tabLst>
                <a:tab pos="354965" algn="l"/>
              </a:tabLst>
            </a:pPr>
            <a:r>
              <a:rPr spc="-10" dirty="0"/>
              <a:t>Trailblazer</a:t>
            </a:r>
          </a:p>
          <a:p>
            <a:pPr marL="755650" lvl="1" indent="-285750">
              <a:lnSpc>
                <a:spcPct val="100000"/>
              </a:lnSpc>
              <a:spcBef>
                <a:spcPts val="745"/>
              </a:spcBef>
              <a:buChar char="–"/>
              <a:tabLst>
                <a:tab pos="755650" algn="l"/>
              </a:tabLst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kickoff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celebration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meetings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Distribute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recognition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endParaRPr sz="3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up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8915">
              <a:lnSpc>
                <a:spcPct val="100000"/>
              </a:lnSpc>
              <a:spcBef>
                <a:spcPts val="95"/>
              </a:spcBef>
            </a:pPr>
            <a:r>
              <a:rPr dirty="0"/>
              <a:t>Family</a:t>
            </a:r>
            <a:r>
              <a:rPr spc="-80" dirty="0"/>
              <a:t> </a:t>
            </a:r>
            <a:r>
              <a:rPr dirty="0"/>
              <a:t>FOS</a:t>
            </a:r>
            <a:r>
              <a:rPr spc="-70" dirty="0"/>
              <a:t> </a:t>
            </a:r>
            <a:r>
              <a:rPr spc="-20" dirty="0"/>
              <a:t>Plan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3863"/>
            <a:ext cx="7155815" cy="352019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90"/>
              </a:spcBef>
              <a:buChar char="•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Oct/Nov</a:t>
            </a:r>
            <a:endParaRPr sz="32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35"/>
              </a:spcBef>
              <a:buChar char="–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Cultivation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2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7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Nov/Dec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Pacesetter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endParaRPr sz="32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45"/>
              </a:spcBef>
              <a:buChar char="–"/>
              <a:tabLst>
                <a:tab pos="754380" algn="l"/>
              </a:tabLst>
            </a:pP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Donors</a:t>
            </a:r>
            <a:endParaRPr sz="28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40"/>
              </a:spcBef>
              <a:buChar char="–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District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committee/commissioner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28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335"/>
              </a:spcBef>
              <a:buChar char="–"/>
              <a:tabLst>
                <a:tab pos="754380" algn="l"/>
              </a:tabLs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Schedule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presentations</a:t>
            </a:r>
            <a:endParaRPr sz="2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7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Council-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warmup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B860-C6D4-11D7-8610-39BC2690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Campaign Benchmarks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D5274-74AB-45A1-4F34-661AFCF5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58" y="2522066"/>
            <a:ext cx="4388006" cy="3644530"/>
          </a:xfrm>
          <a:prstGeom prst="rect">
            <a:avLst/>
          </a:prstGeom>
        </p:spPr>
      </p:pic>
      <p:pic>
        <p:nvPicPr>
          <p:cNvPr id="4" name="Picture 3" descr="A close-up of a message&#10;&#10;Description automatically generated">
            <a:extLst>
              <a:ext uri="{FF2B5EF4-FFF2-40B4-BE49-F238E27FC236}">
                <a16:creationId xmlns:a16="http://schemas.microsoft.com/office/drawing/2014/main" id="{63D2519D-BF76-1C9B-5DAB-A3CB8D579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58" y="1475009"/>
            <a:ext cx="4388005" cy="10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0295">
              <a:lnSpc>
                <a:spcPct val="100000"/>
              </a:lnSpc>
              <a:spcBef>
                <a:spcPts val="95"/>
              </a:spcBef>
            </a:pPr>
            <a:r>
              <a:rPr dirty="0"/>
              <a:t>Unit</a:t>
            </a:r>
            <a:r>
              <a:rPr spc="-90" dirty="0"/>
              <a:t> </a:t>
            </a:r>
            <a:r>
              <a:rPr dirty="0"/>
              <a:t>FOS</a:t>
            </a:r>
            <a:r>
              <a:rPr spc="-75" dirty="0"/>
              <a:t> </a:t>
            </a:r>
            <a:r>
              <a:rPr spc="-10" dirty="0"/>
              <a:t>Campaign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3928"/>
            <a:ext cx="6590665" cy="3638817"/>
          </a:xfrm>
          <a:prstGeom prst="rect">
            <a:avLst/>
          </a:prstGeom>
        </p:spPr>
        <p:txBody>
          <a:bodyPr vert="horz" wrap="square" lIns="0" tIns="111125" rIns="0" bIns="0" rtlCol="0" anchor="t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7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enhancements</a:t>
            </a:r>
            <a:endParaRPr sz="32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680"/>
              </a:spcBef>
              <a:buChar char="–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Updated</a:t>
            </a:r>
            <a:r>
              <a:rPr sz="2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brochure</a:t>
            </a:r>
            <a:endParaRPr sz="2800" dirty="0">
              <a:latin typeface="Arial"/>
              <a:cs typeface="Arial"/>
            </a:endParaRPr>
          </a:p>
          <a:p>
            <a:pPr marL="754380" lvl="1" indent="-284480">
              <a:spcBef>
                <a:spcPts val="670"/>
              </a:spcBef>
              <a:buChar char="–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Crowdfunding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pages</a:t>
            </a:r>
            <a:r>
              <a:rPr lang="en-US" sz="2800" spc="-20" dirty="0">
                <a:solidFill>
                  <a:srgbClr val="FFFFFF"/>
                </a:solidFill>
                <a:latin typeface="Arial"/>
                <a:cs typeface="Arial"/>
              </a:rPr>
              <a:t> streamlined</a:t>
            </a:r>
            <a:endParaRPr sz="28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675"/>
              </a:spcBef>
              <a:buChar char="–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incentives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 to simplify</a:t>
            </a:r>
            <a:endParaRPr sz="28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670"/>
              </a:spcBef>
              <a:buChar char="–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Updated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incentive</a:t>
            </a:r>
            <a:endParaRPr sz="2800" dirty="0">
              <a:latin typeface="Arial"/>
              <a:cs typeface="Arial"/>
            </a:endParaRPr>
          </a:p>
          <a:p>
            <a:pPr marL="754380" marR="5080" lvl="1" indent="-28448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Greater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emphasis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gifts/volunteer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hour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B364-5C06-0079-FE49-DBAD50D0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Brochure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B9790-DA8A-93C2-863B-A2D945E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99921"/>
            <a:ext cx="4079103" cy="53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21791" y="513583"/>
            <a:ext cx="6900417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26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Opening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685800" y="3352800"/>
            <a:ext cx="7083805" cy="1537674"/>
          </a:xfrm>
          <a:prstGeom prst="rect">
            <a:avLst/>
          </a:prstGeom>
        </p:spPr>
        <p:txBody>
          <a:bodyPr vert="horz" wrap="square" lIns="0" tIns="393455" rIns="0" bIns="0" rtlCol="0">
            <a:spAutoFit/>
          </a:bodyPr>
          <a:lstStyle/>
          <a:p>
            <a:pPr marL="210185" marR="5080" indent="1259205" algn="l">
              <a:lnSpc>
                <a:spcPct val="12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FDFFF8"/>
                </a:solidFill>
              </a:rPr>
              <a:t>Kenny Wolff</a:t>
            </a:r>
          </a:p>
          <a:p>
            <a:pPr marL="210185" marR="5080" indent="1259205" algn="l">
              <a:lnSpc>
                <a:spcPct val="12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FDFFF8"/>
                </a:solidFill>
              </a:rPr>
              <a:t>Gravois Trail District Executive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25CD-C366-DC0C-A91E-90A6BA33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Giving</a:t>
            </a:r>
          </a:p>
        </p:txBody>
      </p:sp>
      <p:pic>
        <p:nvPicPr>
          <p:cNvPr id="3" name="Picture 2" descr="A screenshot of a donation form&#10;&#10;Description automatically generated">
            <a:extLst>
              <a:ext uri="{FF2B5EF4-FFF2-40B4-BE49-F238E27FC236}">
                <a16:creationId xmlns:a16="http://schemas.microsoft.com/office/drawing/2014/main" id="{3BA0B57A-0AE1-49EA-2701-99E98AC55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70" y="1668966"/>
            <a:ext cx="1898459" cy="4114800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E92D48DC-A385-127A-8614-363E6BF1B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93" y="1668966"/>
            <a:ext cx="1898459" cy="4114800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4158578-5F84-BBE0-83DB-4B5884AA2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77" y="1668965"/>
            <a:ext cx="18984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25CD-C366-DC0C-A91E-90A6BA33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Giving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F9D16261-5F57-AE6B-48C8-5AE99876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7" y="1761892"/>
            <a:ext cx="1898459" cy="41148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5079D39-350D-6827-2AE5-5AD790EF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770" y="1761893"/>
            <a:ext cx="1898459" cy="4114800"/>
          </a:xfrm>
          <a:prstGeom prst="rect">
            <a:avLst/>
          </a:prstGeom>
        </p:spPr>
      </p:pic>
      <p:pic>
        <p:nvPicPr>
          <p:cNvPr id="6" name="Picture 5" descr="A group of hands with their hands raised up&#10;&#10;Description automatically generated">
            <a:extLst>
              <a:ext uri="{FF2B5EF4-FFF2-40B4-BE49-F238E27FC236}">
                <a16:creationId xmlns:a16="http://schemas.microsoft.com/office/drawing/2014/main" id="{B2A28681-A658-ECF0-5C0B-93F350EF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59" y="1761893"/>
            <a:ext cx="18984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70" dirty="0"/>
              <a:t> </a:t>
            </a:r>
            <a:r>
              <a:rPr dirty="0"/>
              <a:t>units</a:t>
            </a:r>
            <a:r>
              <a:rPr spc="-6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focus</a:t>
            </a:r>
            <a:r>
              <a:rPr spc="-70" dirty="0"/>
              <a:t> </a:t>
            </a:r>
            <a:r>
              <a:rPr spc="-25" dirty="0"/>
              <a:t>on?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62989"/>
            <a:ext cx="7705725" cy="1854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har char="•"/>
              <a:tabLst>
                <a:tab pos="354965" algn="l"/>
              </a:tabLst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5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1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endParaRPr sz="5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</a:tabLst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Units</a:t>
            </a:r>
            <a:r>
              <a:rPr sz="5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5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sz="5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5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10" dirty="0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9206" y="6416484"/>
            <a:ext cx="532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DFFF8"/>
                </a:solidFill>
                <a:latin typeface="Arial"/>
                <a:cs typeface="Arial"/>
              </a:rPr>
              <a:t>12/7/2021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292" y="371792"/>
            <a:ext cx="64884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Communicating</a:t>
            </a:r>
            <a:r>
              <a:rPr spc="-150" dirty="0"/>
              <a:t> </a:t>
            </a:r>
            <a:r>
              <a:rPr dirty="0"/>
              <a:t>with</a:t>
            </a:r>
            <a:r>
              <a:rPr spc="-145" dirty="0"/>
              <a:t> </a:t>
            </a:r>
            <a:r>
              <a:rPr spc="-10" dirty="0"/>
              <a:t>Units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40" y="3424428"/>
            <a:ext cx="394715" cy="5135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2233" y="3403853"/>
            <a:ext cx="4521707" cy="5478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2471" y="1748852"/>
            <a:ext cx="7223759" cy="33855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</a:tabLst>
            </a:pP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KNOW</a:t>
            </a:r>
            <a:r>
              <a:rPr sz="2500" spc="-6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THE</a:t>
            </a:r>
            <a:r>
              <a:rPr sz="2500" spc="-3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DFFF8"/>
                </a:solidFill>
                <a:latin typeface="Arial"/>
                <a:cs typeface="Arial"/>
              </a:rPr>
              <a:t>DETAILS</a:t>
            </a:r>
            <a:endParaRPr sz="25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Char char="•"/>
              <a:tabLst>
                <a:tab pos="469265" algn="l"/>
              </a:tabLst>
            </a:pP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Communicate</a:t>
            </a:r>
            <a:r>
              <a:rPr sz="2500" spc="-6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early</a:t>
            </a:r>
            <a:r>
              <a:rPr sz="2500" spc="-5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(NOW)</a:t>
            </a:r>
            <a:r>
              <a:rPr sz="2500" spc="-3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&amp;</a:t>
            </a:r>
            <a:r>
              <a:rPr sz="2500" spc="-4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DFFF8"/>
                </a:solidFill>
                <a:latin typeface="Arial"/>
                <a:cs typeface="Arial"/>
              </a:rPr>
              <a:t>often</a:t>
            </a:r>
            <a:endParaRPr sz="25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670"/>
              </a:spcBef>
              <a:buChar char="•"/>
              <a:tabLst>
                <a:tab pos="469265" algn="l"/>
              </a:tabLst>
            </a:pP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Identify</a:t>
            </a:r>
            <a:r>
              <a:rPr sz="2500" spc="-3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lang="en-US" sz="2500" spc="-35" dirty="0">
                <a:solidFill>
                  <a:srgbClr val="FDFFF8"/>
                </a:solidFill>
                <a:latin typeface="Arial"/>
                <a:cs typeface="Arial"/>
              </a:rPr>
              <a:t>a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point</a:t>
            </a:r>
            <a:r>
              <a:rPr sz="2500" spc="-4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person</a:t>
            </a:r>
            <a:r>
              <a:rPr sz="2500" spc="-4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to</a:t>
            </a:r>
            <a:r>
              <a:rPr sz="2500" spc="-2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champion</a:t>
            </a:r>
            <a:r>
              <a:rPr sz="2500" spc="-4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lang="en-US" sz="2500" spc="-40" dirty="0">
                <a:solidFill>
                  <a:srgbClr val="FDFFF8"/>
                </a:solidFill>
                <a:latin typeface="Arial"/>
                <a:cs typeface="Arial"/>
              </a:rPr>
              <a:t>each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unit</a:t>
            </a:r>
            <a:r>
              <a:rPr lang="en-US" sz="2500" dirty="0">
                <a:solidFill>
                  <a:srgbClr val="FDFFF8"/>
                </a:solidFill>
                <a:latin typeface="Arial"/>
                <a:cs typeface="Arial"/>
              </a:rPr>
              <a:t>s</a:t>
            </a:r>
            <a:r>
              <a:rPr sz="2500" spc="-3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DFFF8"/>
                </a:solidFill>
                <a:latin typeface="Arial"/>
                <a:cs typeface="Arial"/>
              </a:rPr>
              <a:t>campai</a:t>
            </a:r>
            <a:r>
              <a:rPr lang="en-US" sz="2500" spc="-10" dirty="0">
                <a:solidFill>
                  <a:srgbClr val="FDFFF8"/>
                </a:solidFill>
                <a:latin typeface="Arial"/>
                <a:cs typeface="Arial"/>
              </a:rPr>
              <a:t>gn: Top donors in unit are great to engage for this role.</a:t>
            </a:r>
            <a:endParaRPr sz="25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Char char="•"/>
              <a:tabLst>
                <a:tab pos="469265" algn="l"/>
              </a:tabLst>
            </a:pP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Utilize</a:t>
            </a:r>
            <a:r>
              <a:rPr sz="2500" spc="-6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DFFF8"/>
                </a:solidFill>
                <a:latin typeface="Arial"/>
                <a:cs typeface="Arial"/>
              </a:rPr>
              <a:t>Roundtable/District</a:t>
            </a:r>
            <a:r>
              <a:rPr sz="2500" spc="-6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DFFF8"/>
                </a:solidFill>
                <a:latin typeface="Arial"/>
                <a:cs typeface="Arial"/>
              </a:rPr>
              <a:t>Meetings</a:t>
            </a:r>
            <a:r>
              <a:rPr lang="en-US" sz="2500" spc="-10" dirty="0">
                <a:solidFill>
                  <a:srgbClr val="FDFFF8"/>
                </a:solidFill>
                <a:latin typeface="Arial"/>
                <a:cs typeface="Arial"/>
              </a:rPr>
              <a:t> to get the word out and encourage early giving.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73783"/>
            <a:ext cx="7785734" cy="4315284"/>
          </a:xfrm>
          <a:prstGeom prst="rect">
            <a:avLst/>
          </a:prstGeom>
        </p:spPr>
        <p:txBody>
          <a:bodyPr vert="horz" wrap="square" lIns="0" tIns="67310" rIns="0" bIns="0" rtlCol="0" anchor="t">
            <a:spAutoFit/>
          </a:bodyPr>
          <a:lstStyle/>
          <a:p>
            <a:pPr marL="754380" marR="31750" lvl="1" indent="-28448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Email is sent to unit members at least 3 weeks ahead of the celebration date.</a:t>
            </a:r>
          </a:p>
          <a:p>
            <a:pPr marL="754380" marR="31750" lvl="1" indent="-284480">
              <a:lnSpc>
                <a:spcPts val="3020"/>
              </a:lnSpc>
              <a:spcBef>
                <a:spcPts val="675"/>
              </a:spcBef>
              <a:buFontTx/>
              <a:buChar char="–"/>
              <a:tabLst>
                <a:tab pos="755650" algn="l"/>
              </a:tabLst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Push</a:t>
            </a:r>
            <a:r>
              <a:rPr lang="en-US" sz="2800" spc="-80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crowdfunding</a:t>
            </a:r>
            <a:r>
              <a:rPr lang="en-US"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lang="en-US"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lang="en-US"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lang="en-US"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0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lang="en-US"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lang="en-US"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endParaRPr lang="en-US" sz="2800" dirty="0">
              <a:latin typeface="Arial"/>
              <a:cs typeface="Arial"/>
            </a:endParaRPr>
          </a:p>
          <a:p>
            <a:pPr marL="754380" marR="31750" lvl="1" indent="-284480">
              <a:lnSpc>
                <a:spcPts val="302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decision, 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discuss,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questions,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Inspire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endParaRPr sz="2800" dirty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295"/>
              </a:spcBef>
              <a:buChar char="–"/>
              <a:tabLst>
                <a:tab pos="75438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Secure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historic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givers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. They understand the mission.</a:t>
            </a:r>
            <a:endParaRPr sz="2800" dirty="0">
              <a:latin typeface="Arial"/>
              <a:cs typeface="Arial"/>
            </a:endParaRPr>
          </a:p>
          <a:p>
            <a:pPr marL="754380" marR="5080" lvl="1" indent="-284480">
              <a:lnSpc>
                <a:spcPts val="3020"/>
              </a:lnSpc>
              <a:spcBef>
                <a:spcPts val="72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larger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donors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5" dirty="0">
                <a:solidFill>
                  <a:srgbClr val="FFFFFF"/>
                </a:solidFill>
                <a:latin typeface="Arial"/>
                <a:cs typeface="Arial"/>
              </a:rPr>
              <a:t>with 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one ask</a:t>
            </a:r>
            <a:r>
              <a:rPr lang="en-US" sz="28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CD66AD-AFAD-E011-21B4-542168AE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</a:t>
            </a:r>
            <a:r>
              <a:rPr lang="en-US" spc="-55" dirty="0"/>
              <a:t> </a:t>
            </a:r>
            <a:r>
              <a:rPr lang="en-US" spc="-10" dirty="0"/>
              <a:t>Kickoff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3090" y="1977239"/>
            <a:ext cx="7103109" cy="322395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40"/>
              </a:spcBef>
              <a:buChar char="•"/>
              <a:tabLst>
                <a:tab pos="354965" algn="l"/>
              </a:tabLst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35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har char="•"/>
              <a:tabLst>
                <a:tab pos="354965" algn="l"/>
              </a:tabLst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3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3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lang="en-US" sz="3500" spc="-10" dirty="0">
                <a:solidFill>
                  <a:srgbClr val="FFFFFF"/>
                </a:solidFill>
                <a:latin typeface="Arial"/>
                <a:cs typeface="Arial"/>
              </a:rPr>
              <a:t>  		- People give to people.</a:t>
            </a:r>
            <a:endParaRPr sz="35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har char="•"/>
              <a:tabLst>
                <a:tab pos="354965" algn="l"/>
              </a:tabLst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sz="3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3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lang="en-US" sz="3500" spc="-25" dirty="0">
                <a:solidFill>
                  <a:srgbClr val="FFFFFF"/>
                </a:solidFill>
                <a:latin typeface="Arial"/>
                <a:cs typeface="Arial"/>
              </a:rPr>
              <a:t> PERSONALLY</a:t>
            </a:r>
            <a:endParaRPr sz="35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har char="•"/>
              <a:tabLst>
                <a:tab pos="354965" algn="l"/>
              </a:tabLst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3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500" dirty="0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r>
              <a:rPr sz="3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lang="en-US" sz="3500" spc="-20" dirty="0">
                <a:solidFill>
                  <a:srgbClr val="FFFFFF"/>
                </a:solidFill>
                <a:latin typeface="Arial"/>
                <a:cs typeface="Arial"/>
              </a:rPr>
              <a:t> afterwards.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045315-C3C2-E25C-89D6-78748E69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Donors: Making</a:t>
            </a:r>
            <a:r>
              <a:rPr lang="en-US" spc="-80" dirty="0"/>
              <a:t> </a:t>
            </a:r>
            <a:r>
              <a:rPr lang="en-US" dirty="0"/>
              <a:t>the</a:t>
            </a:r>
            <a:r>
              <a:rPr lang="en-US" spc="-75" dirty="0"/>
              <a:t> </a:t>
            </a:r>
            <a:r>
              <a:rPr lang="en-US" spc="-25" dirty="0"/>
              <a:t>ask.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590" y="482917"/>
            <a:ext cx="68065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Conducting</a:t>
            </a:r>
            <a:r>
              <a:rPr sz="4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Celebration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72438" y="1605788"/>
            <a:ext cx="719709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95"/>
              </a:spcBef>
            </a:pPr>
            <a:r>
              <a:rPr sz="80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8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8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8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spc="-2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8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80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spc="-10" dirty="0">
                <a:solidFill>
                  <a:srgbClr val="FFFFFF"/>
                </a:solidFill>
                <a:latin typeface="Arial"/>
                <a:cs typeface="Arial"/>
              </a:rPr>
              <a:t>Thanked?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95"/>
              </a:spcBef>
            </a:pPr>
            <a:r>
              <a:rPr dirty="0"/>
              <a:t>Conducting</a:t>
            </a:r>
            <a:r>
              <a:rPr spc="-100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spc="-10" dirty="0"/>
              <a:t>Celebration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73783"/>
            <a:ext cx="7928609" cy="349711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marR="304165" indent="-342900">
              <a:lnSpc>
                <a:spcPts val="3460"/>
              </a:lnSpc>
              <a:spcBef>
                <a:spcPts val="53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council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updates,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property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improvements,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ts val="3460"/>
              </a:lnSpc>
              <a:spcBef>
                <a:spcPts val="760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effort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campaign,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donors,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spc="-30" dirty="0">
                <a:solidFill>
                  <a:srgbClr val="FFFFFF"/>
                </a:solidFill>
                <a:latin typeface="Arial"/>
                <a:cs typeface="Arial"/>
              </a:rPr>
              <a:t>unit’s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endParaRPr sz="3200" dirty="0">
              <a:latin typeface="Arial"/>
              <a:cs typeface="Arial"/>
            </a:endParaRPr>
          </a:p>
          <a:p>
            <a:pPr marL="355600" marR="1226820" indent="-342900">
              <a:lnSpc>
                <a:spcPts val="3460"/>
              </a:lnSpc>
              <a:spcBef>
                <a:spcPts val="81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haven’t donated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692" y="1831657"/>
            <a:ext cx="745998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0" marR="5080" indent="-121348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Talking</a:t>
            </a:r>
            <a:r>
              <a:rPr spc="-11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your</a:t>
            </a:r>
            <a:r>
              <a:rPr spc="-105" dirty="0"/>
              <a:t> </a:t>
            </a:r>
            <a:r>
              <a:rPr dirty="0"/>
              <a:t>units</a:t>
            </a:r>
            <a:r>
              <a:rPr spc="-105" dirty="0"/>
              <a:t> </a:t>
            </a:r>
            <a:r>
              <a:rPr dirty="0"/>
              <a:t>about</a:t>
            </a:r>
            <a:r>
              <a:rPr spc="-105" dirty="0"/>
              <a:t> </a:t>
            </a:r>
            <a:r>
              <a:rPr spc="-25" dirty="0"/>
              <a:t>the </a:t>
            </a:r>
            <a:r>
              <a:rPr dirty="0"/>
              <a:t>importance</a:t>
            </a:r>
            <a:r>
              <a:rPr spc="-10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giving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Talk</a:t>
            </a:r>
            <a:r>
              <a:rPr spc="-120" dirty="0"/>
              <a:t> </a:t>
            </a:r>
            <a:r>
              <a:rPr dirty="0"/>
              <a:t>points</a:t>
            </a:r>
            <a:r>
              <a:rPr spc="-110" dirty="0"/>
              <a:t> </a:t>
            </a:r>
            <a:r>
              <a:rPr dirty="0"/>
              <a:t>to</a:t>
            </a:r>
            <a:r>
              <a:rPr spc="-110" dirty="0"/>
              <a:t> </a:t>
            </a:r>
            <a:r>
              <a:rPr spc="-10" dirty="0"/>
              <a:t>families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7396"/>
            <a:ext cx="7850505" cy="3970702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marR="144145" indent="-342900">
              <a:lnSpc>
                <a:spcPct val="80000"/>
              </a:lnSpc>
              <a:spcBef>
                <a:spcPts val="91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Donating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demonstrates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teach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Scout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Oath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Scout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endParaRPr sz="3200" dirty="0">
              <a:latin typeface="Arial"/>
              <a:cs typeface="Arial"/>
            </a:endParaRPr>
          </a:p>
          <a:p>
            <a:pPr marL="355600" marR="456565" indent="-342900">
              <a:lnSpc>
                <a:spcPct val="80000"/>
              </a:lnSpc>
              <a:spcBef>
                <a:spcPts val="819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youth/ communities</a:t>
            </a:r>
            <a:r>
              <a:rPr lang="en-US" sz="3200"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81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changed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FOS.</a:t>
            </a:r>
            <a:r>
              <a:rPr lang="en-US" sz="3200" spc="-20" dirty="0">
                <a:solidFill>
                  <a:srgbClr val="FFFFFF"/>
                </a:solidFill>
                <a:latin typeface="Arial"/>
                <a:cs typeface="Arial"/>
              </a:rPr>
              <a:t> Use examples relevant to the area.</a:t>
            </a:r>
            <a:endParaRPr sz="3200" dirty="0">
              <a:latin typeface="Arial"/>
              <a:cs typeface="Arial"/>
            </a:endParaRPr>
          </a:p>
          <a:p>
            <a:pPr marL="355600" marR="340995" indent="-342900" algn="just">
              <a:lnSpc>
                <a:spcPct val="80000"/>
              </a:lnSpc>
              <a:spcBef>
                <a:spcPts val="819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teach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kids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what's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us.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investing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486" y="2595420"/>
            <a:ext cx="334264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Scouting</a:t>
            </a:r>
            <a:r>
              <a:rPr sz="36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Greater</a:t>
            </a:r>
            <a:r>
              <a:rPr sz="3600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St.</a:t>
            </a:r>
            <a:r>
              <a:rPr sz="36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Louis 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Area</a:t>
            </a:r>
            <a:r>
              <a:rPr sz="3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Council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603" y="150876"/>
            <a:ext cx="4514849" cy="606094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013" y="371792"/>
            <a:ext cx="48723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Follow-</a:t>
            </a:r>
            <a:r>
              <a:rPr dirty="0"/>
              <a:t>up</a:t>
            </a:r>
            <a:r>
              <a:rPr spc="20" dirty="0"/>
              <a:t> </a:t>
            </a:r>
            <a:r>
              <a:rPr spc="-10" dirty="0"/>
              <a:t>Strong!!!!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68852" y="1469225"/>
            <a:ext cx="7064375" cy="334200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865"/>
              </a:spcBef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Within</a:t>
            </a:r>
            <a:r>
              <a:rPr sz="3200" spc="-2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1</a:t>
            </a:r>
            <a:r>
              <a:rPr sz="3200" spc="-3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week</a:t>
            </a:r>
            <a:r>
              <a:rPr sz="3200" spc="-3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of</a:t>
            </a:r>
            <a:r>
              <a:rPr sz="3200" spc="-3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DFFF8"/>
                </a:solidFill>
                <a:latin typeface="Arial"/>
                <a:cs typeface="Arial"/>
              </a:rPr>
              <a:t>Celebration!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Check</a:t>
            </a:r>
            <a:r>
              <a:rPr sz="3200" spc="-4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in</a:t>
            </a:r>
            <a:r>
              <a:rPr sz="3200" spc="-3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with</a:t>
            </a:r>
            <a:r>
              <a:rPr sz="3200" spc="-3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trailblazer</a:t>
            </a:r>
            <a:r>
              <a:rPr sz="3200" spc="-3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&amp;</a:t>
            </a:r>
            <a:r>
              <a:rPr sz="3200" spc="-3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DFFF8"/>
                </a:solidFill>
                <a:latin typeface="Arial"/>
                <a:cs typeface="Arial"/>
              </a:rPr>
              <a:t>Unit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Leader</a:t>
            </a:r>
            <a:r>
              <a:rPr sz="3200" spc="-2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to</a:t>
            </a:r>
            <a:r>
              <a:rPr sz="3200" spc="-2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help</a:t>
            </a:r>
            <a:r>
              <a:rPr sz="3200" spc="-1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move</a:t>
            </a:r>
            <a:r>
              <a:rPr sz="3200" spc="-3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needle</a:t>
            </a:r>
            <a:r>
              <a:rPr sz="3200" spc="-2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as</a:t>
            </a:r>
            <a:r>
              <a:rPr sz="3200" spc="-1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DFFF8"/>
                </a:solidFill>
                <a:latin typeface="Arial"/>
                <a:cs typeface="Arial"/>
              </a:rPr>
              <a:t>often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as</a:t>
            </a:r>
            <a:r>
              <a:rPr sz="3200" spc="-10" dirty="0">
                <a:solidFill>
                  <a:srgbClr val="FDFFF8"/>
                </a:solidFill>
                <a:latin typeface="Arial"/>
                <a:cs typeface="Arial"/>
              </a:rPr>
              <a:t> needed!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Call</a:t>
            </a:r>
            <a:r>
              <a:rPr sz="3200" spc="-6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DFFF8"/>
                </a:solidFill>
                <a:latin typeface="Arial"/>
                <a:cs typeface="Arial"/>
              </a:rPr>
              <a:t>Nights!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65"/>
              </a:spcBef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Council</a:t>
            </a:r>
            <a:r>
              <a:rPr sz="3200" spc="-30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follow</a:t>
            </a:r>
            <a:r>
              <a:rPr sz="3200" spc="-2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DFFF8"/>
                </a:solidFill>
                <a:latin typeface="Arial"/>
                <a:cs typeface="Arial"/>
              </a:rPr>
              <a:t>up</a:t>
            </a:r>
            <a:r>
              <a:rPr sz="3200" spc="-35" dirty="0">
                <a:solidFill>
                  <a:srgbClr val="FDFFF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DFFF8"/>
                </a:solidFill>
                <a:latin typeface="Arial"/>
                <a:cs typeface="Arial"/>
              </a:rPr>
              <a:t>letter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27E1-FF4E-3772-981E-03E2598E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382" y="2813447"/>
            <a:ext cx="7341234" cy="2092881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9600" dirty="0"/>
              <a:t>Q&amp;A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D64B-DBF2-46CA-4367-F3CD0C20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27E1-FF4E-3772-981E-03E2598E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382" y="2813447"/>
            <a:ext cx="7341234" cy="1231106"/>
          </a:xfrm>
        </p:spPr>
        <p:txBody>
          <a:bodyPr/>
          <a:lstStyle/>
          <a:p>
            <a:r>
              <a:rPr lang="en-US" dirty="0"/>
              <a:t>Martez Moore</a:t>
            </a:r>
          </a:p>
          <a:p>
            <a:r>
              <a:rPr lang="en-US" dirty="0"/>
              <a:t>Deputy Scout Executive</a:t>
            </a:r>
          </a:p>
        </p:txBody>
      </p:sp>
    </p:spTree>
    <p:extLst>
      <p:ext uri="{BB962C8B-B14F-4D97-AF65-F5344CB8AC3E}">
        <p14:creationId xmlns:p14="http://schemas.microsoft.com/office/powerpoint/2010/main" val="2724723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865B4-A6B5-AF54-70EC-080FF34AE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383" y="2362200"/>
            <a:ext cx="7341234" cy="61555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2" name="Picture 1" descr="Logo[3].png">
            <a:extLst>
              <a:ext uri="{FF2B5EF4-FFF2-40B4-BE49-F238E27FC236}">
                <a16:creationId xmlns:a16="http://schemas.microsoft.com/office/drawing/2014/main" id="{9193E8C3-36D4-2B93-3FE2-0428D01C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83" y="2972729"/>
            <a:ext cx="2836127" cy="28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2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392" y="209359"/>
            <a:ext cx="64103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785" marR="5080" indent="-934719">
              <a:lnSpc>
                <a:spcPct val="100000"/>
              </a:lnSpc>
              <a:spcBef>
                <a:spcPts val="100"/>
              </a:spcBef>
            </a:pPr>
            <a:r>
              <a:rPr lang="en-US" sz="4000" dirty="0"/>
              <a:t>How is Scouting Funded?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70231" y="2077365"/>
            <a:ext cx="382524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1874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Sales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(popcorn,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camp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cards,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coffee)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2976245" algn="l"/>
              </a:tabLst>
            </a:pP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Investment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income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19%</a:t>
            </a:r>
            <a:endParaRPr sz="2400">
              <a:latin typeface="Tahoma"/>
              <a:cs typeface="Tahoma"/>
            </a:endParaRPr>
          </a:p>
          <a:p>
            <a:pPr marL="354965" marR="7518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Camping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Activities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Revenue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22%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Special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Events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8%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United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Ways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–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10%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13%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2907" y="2070271"/>
            <a:ext cx="34480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Friends</a:t>
            </a:r>
            <a:r>
              <a:rPr sz="24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Scouting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21%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Board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Campaign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District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Campaign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Campaign 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Family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Campaign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Friends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Scouting?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5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3783"/>
            <a:ext cx="7244080" cy="394595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fundraising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Scout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Scouting alumni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council’s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3200" dirty="0">
              <a:latin typeface="Arial"/>
              <a:cs typeface="Arial"/>
            </a:endParaRPr>
          </a:p>
          <a:p>
            <a:pPr marL="355600" marR="453390" indent="-342900">
              <a:lnSpc>
                <a:spcPts val="3460"/>
              </a:lnSpc>
              <a:spcBef>
                <a:spcPts val="815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Keeps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everyone</a:t>
            </a:r>
            <a:endParaRPr sz="3200" dirty="0">
              <a:latin typeface="Arial"/>
              <a:cs typeface="Arial"/>
            </a:endParaRPr>
          </a:p>
          <a:p>
            <a:pPr marL="355600" marR="167640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invest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dirty="0"/>
              <a:t>Where</a:t>
            </a:r>
            <a:r>
              <a:rPr spc="-90" dirty="0"/>
              <a:t> </a:t>
            </a:r>
            <a:r>
              <a:rPr dirty="0"/>
              <a:t>does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money</a:t>
            </a:r>
            <a:r>
              <a:rPr spc="-85" dirty="0"/>
              <a:t> </a:t>
            </a:r>
            <a:r>
              <a:rPr spc="-25" dirty="0"/>
              <a:t>go?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1600200"/>
            <a:ext cx="6286499" cy="4190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6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dirty="0"/>
              <a:t>Where</a:t>
            </a:r>
            <a:r>
              <a:rPr spc="-90" dirty="0"/>
              <a:t> </a:t>
            </a:r>
            <a:r>
              <a:rPr dirty="0"/>
              <a:t>does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money</a:t>
            </a:r>
            <a:r>
              <a:rPr spc="-85" dirty="0"/>
              <a:t> </a:t>
            </a:r>
            <a:r>
              <a:rPr spc="-25" dirty="0"/>
              <a:t>go?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7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823" y="1524710"/>
            <a:ext cx="8329930" cy="396839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Registration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fee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Summer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camp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scholarships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uniforms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books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advancement</a:t>
            </a:r>
            <a:endParaRPr sz="3200" dirty="0">
              <a:latin typeface="Arial"/>
              <a:cs typeface="Arial"/>
            </a:endParaRPr>
          </a:p>
          <a:p>
            <a:pPr marL="354965" marR="116839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scholarships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STEM,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merit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badge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days,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career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exploration,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impactful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at-risk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youth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dirty="0"/>
              <a:t>Where</a:t>
            </a:r>
            <a:r>
              <a:rPr spc="-90" dirty="0"/>
              <a:t> </a:t>
            </a:r>
            <a:r>
              <a:rPr dirty="0"/>
              <a:t>does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money</a:t>
            </a:r>
            <a:r>
              <a:rPr spc="-85" dirty="0"/>
              <a:t> </a:t>
            </a:r>
            <a:r>
              <a:rPr spc="-25" dirty="0"/>
              <a:t>go?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8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823" y="1524710"/>
            <a:ext cx="8531860" cy="40246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Camp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Expansion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camp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endParaRPr sz="3200">
              <a:latin typeface="Arial"/>
              <a:cs typeface="Arial"/>
            </a:endParaRPr>
          </a:p>
          <a:p>
            <a:pPr marL="354965" marR="52197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Expansion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Scouting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STEM,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career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exploration,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Recruitment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promotion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Supports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dirty="0"/>
              <a:t>Where</a:t>
            </a:r>
            <a:r>
              <a:rPr spc="-90" dirty="0"/>
              <a:t> </a:t>
            </a:r>
            <a:r>
              <a:rPr dirty="0"/>
              <a:t>does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money</a:t>
            </a:r>
            <a:r>
              <a:rPr spc="-85" dirty="0"/>
              <a:t> </a:t>
            </a:r>
            <a:r>
              <a:rPr spc="-25" dirty="0"/>
              <a:t>go?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84467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9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823" y="1576832"/>
            <a:ext cx="8323580" cy="31630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sz="3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behind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scenes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essentials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like:</a:t>
            </a:r>
            <a:endParaRPr sz="30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20"/>
              </a:spcBef>
              <a:buChar char="–"/>
              <a:tabLst>
                <a:tab pos="75501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Council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endParaRPr sz="26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10"/>
              </a:spcBef>
              <a:buChar char="–"/>
              <a:tabLst>
                <a:tab pos="75501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pages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promotion</a:t>
            </a:r>
            <a:endParaRPr sz="26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315"/>
              </a:spcBef>
              <a:buChar char="–"/>
              <a:tabLst>
                <a:tab pos="75501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calendars,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guides,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600" dirty="0">
              <a:latin typeface="Arial"/>
              <a:cs typeface="Arial"/>
            </a:endParaRPr>
          </a:p>
          <a:p>
            <a:pPr marL="755650" marR="333375" lvl="1" indent="-285750">
              <a:lnSpc>
                <a:spcPts val="2810"/>
              </a:lnSpc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advancement,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youth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adult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awards,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training,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membership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0694FC5B52C41B5C956D81F4B07E0" ma:contentTypeVersion="19" ma:contentTypeDescription="Create a new document." ma:contentTypeScope="" ma:versionID="8b187f6079e7583b62b6931df0bb3c5a">
  <xsd:schema xmlns:xsd="http://www.w3.org/2001/XMLSchema" xmlns:xs="http://www.w3.org/2001/XMLSchema" xmlns:p="http://schemas.microsoft.com/office/2006/metadata/properties" xmlns:ns2="42fd35ce-43fd-445d-a8f6-6c05d3db8902" xmlns:ns3="56fdd9c2-0cf5-44fe-87a1-4783eef13ff2" xmlns:ns4="31c3f4a7-c779-4928-a582-9d643c45f3f4" targetNamespace="http://schemas.microsoft.com/office/2006/metadata/properties" ma:root="true" ma:fieldsID="ee4750ff662218212daf614f9ff555b5" ns2:_="" ns3:_="" ns4:_="">
    <xsd:import namespace="42fd35ce-43fd-445d-a8f6-6c05d3db8902"/>
    <xsd:import namespace="56fdd9c2-0cf5-44fe-87a1-4783eef13ff2"/>
    <xsd:import namespace="31c3f4a7-c779-4928-a582-9d643c45f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Pre_x002d_WorkComple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d35ce-43fd-445d-a8f6-6c05d3db8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79308d4-bde5-4dca-adcb-0162404f8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_x002d_WorkComplete" ma:index="25" nillable="true" ma:displayName="Pre-Work Complete" ma:default="0" ma:format="Dropdown" ma:internalName="Pre_x002d_WorkComplete">
      <xsd:simpleType>
        <xsd:restriction base="dms:Boolea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dd9c2-0cf5-44fe-87a1-4783eef13f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3f4a7-c779-4928-a582-9d643c45f3f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8cb4976-398b-4f76-b4ce-ba21f82af807}" ma:internalName="TaxCatchAll" ma:showField="CatchAllData" ma:web="31c3f4a7-c779-4928-a582-9d643c45f3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fd35ce-43fd-445d-a8f6-6c05d3db8902">
      <Terms xmlns="http://schemas.microsoft.com/office/infopath/2007/PartnerControls"/>
    </lcf76f155ced4ddcb4097134ff3c332f>
    <Pre_x002d_WorkComplete xmlns="42fd35ce-43fd-445d-a8f6-6c05d3db8902">false</Pre_x002d_WorkComplete>
    <TaxCatchAll xmlns="31c3f4a7-c779-4928-a582-9d643c45f3f4" xsi:nil="true"/>
    <_Flow_SignoffStatus xmlns="42fd35ce-43fd-445d-a8f6-6c05d3db8902" xsi:nil="true"/>
  </documentManagement>
</p:properties>
</file>

<file path=customXml/itemProps1.xml><?xml version="1.0" encoding="utf-8"?>
<ds:datastoreItem xmlns:ds="http://schemas.openxmlformats.org/officeDocument/2006/customXml" ds:itemID="{63098838-4861-4339-8B37-FE15398522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E09F2-E924-4183-ACA8-F92223A46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d35ce-43fd-445d-a8f6-6c05d3db8902"/>
    <ds:schemaRef ds:uri="56fdd9c2-0cf5-44fe-87a1-4783eef13ff2"/>
    <ds:schemaRef ds:uri="31c3f4a7-c779-4928-a582-9d643c45f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4CE5B6-48C0-4573-821A-2C476F069D91}">
  <ds:schemaRefs>
    <ds:schemaRef ds:uri="http://schemas.microsoft.com/office/2006/metadata/properties"/>
    <ds:schemaRef ds:uri="http://schemas.microsoft.com/office/infopath/2007/PartnerControls"/>
    <ds:schemaRef ds:uri="42fd35ce-43fd-445d-a8f6-6c05d3db8902"/>
    <ds:schemaRef ds:uri="31c3f4a7-c779-4928-a582-9d643c45f3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11856</TotalTime>
  <Words>859</Words>
  <Application>Microsoft Office PowerPoint</Application>
  <PresentationFormat>On-screen Show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Opening</vt:lpstr>
      <vt:lpstr>PowerPoint Presentation</vt:lpstr>
      <vt:lpstr>How is Scouting Funded?</vt:lpstr>
      <vt:lpstr>What is Friends of Scouting?</vt:lpstr>
      <vt:lpstr>Where does the money go?</vt:lpstr>
      <vt:lpstr>Where does the money go?</vt:lpstr>
      <vt:lpstr>Where does the money go?</vt:lpstr>
      <vt:lpstr>Where does the money go?</vt:lpstr>
      <vt:lpstr>Family FOS Plan</vt:lpstr>
      <vt:lpstr>PowerPoint Presentation</vt:lpstr>
      <vt:lpstr>Family FOS Positions</vt:lpstr>
      <vt:lpstr>Family FOS Positions</vt:lpstr>
      <vt:lpstr>Family FOS Positions</vt:lpstr>
      <vt:lpstr>Family FOS Positions</vt:lpstr>
      <vt:lpstr>Family FOS Plan</vt:lpstr>
      <vt:lpstr>Key Campaign Benchmarks</vt:lpstr>
      <vt:lpstr>Unit FOS Campaign</vt:lpstr>
      <vt:lpstr>2024 Brochure</vt:lpstr>
      <vt:lpstr>Mobile Giving</vt:lpstr>
      <vt:lpstr>Mobile Giving</vt:lpstr>
      <vt:lpstr>What units to focus on?</vt:lpstr>
      <vt:lpstr>Communicating with Units</vt:lpstr>
      <vt:lpstr>Unit Kickoff</vt:lpstr>
      <vt:lpstr>Top Donors: Making the ask.</vt:lpstr>
      <vt:lpstr>PowerPoint Presentation</vt:lpstr>
      <vt:lpstr>Conducting the Celebration</vt:lpstr>
      <vt:lpstr>Talking to your units about the importance of giving</vt:lpstr>
      <vt:lpstr>Talk points to families</vt:lpstr>
      <vt:lpstr>Follow-up Strong!!!!</vt:lpstr>
      <vt:lpstr>PowerPoint Presentation</vt:lpstr>
      <vt:lpstr>Executive Comments</vt:lpstr>
      <vt:lpstr>PowerPoint Presentation</vt:lpstr>
    </vt:vector>
  </TitlesOfParts>
  <Company>Boy Scout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Clarkson</dc:creator>
  <cp:lastModifiedBy>Ken Wolff</cp:lastModifiedBy>
  <cp:revision>92</cp:revision>
  <dcterms:created xsi:type="dcterms:W3CDTF">2023-11-28T14:42:36Z</dcterms:created>
  <dcterms:modified xsi:type="dcterms:W3CDTF">2024-01-11T21:04:03Z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0x01010043E0694FC5B52C41B5C956D81F4B07E0</vt:lpwstr>
  </property>
  <property fmtid="{D5CDD505-2E9C-101B-9397-08002B2CF9AE}" pid="3" name="Created">
    <vt:filetime>2021-12-07T00:00:00Z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2023-11-28T00:00:00Z</vt:filetime>
  </property>
  <property fmtid="{D5CDD505-2E9C-101B-9397-08002B2CF9AE}" pid="6" name="Producer">
    <vt:lpwstr>Adobe PDF Library 20.4.65</vt:lpwstr>
  </property>
</Properties>
</file>