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3"/>
    <p:sldMasterId id="2147483656" r:id="rId4"/>
    <p:sldMasterId id="2147483662" r:id="rId5"/>
    <p:sldMasterId id="2147483674" r:id="rId6"/>
  </p:sldMasterIdLst>
  <p:notesMasterIdLst>
    <p:notesMasterId r:id="rId8"/>
  </p:notesMasterIdLst>
  <p:sldIdLst>
    <p:sldId id="256" r:id="rId7"/>
    <p:sldId id="257" r:id="rId9"/>
    <p:sldId id="258" r:id="rId10"/>
    <p:sldId id="406" r:id="rId11"/>
    <p:sldId id="259" r:id="rId12"/>
    <p:sldId id="262" r:id="rId13"/>
    <p:sldId id="263" r:id="rId14"/>
    <p:sldId id="375" r:id="rId15"/>
    <p:sldId id="388" r:id="rId16"/>
    <p:sldId id="399" r:id="rId17"/>
    <p:sldId id="407" r:id="rId18"/>
    <p:sldId id="408" r:id="rId19"/>
    <p:sldId id="396" r:id="rId20"/>
    <p:sldId id="398" r:id="rId21"/>
    <p:sldId id="397" r:id="rId22"/>
    <p:sldId id="334" r:id="rId23"/>
    <p:sldId id="368" r:id="rId24"/>
    <p:sldId id="265" r:id="rId25"/>
    <p:sldId id="404" r:id="rId26"/>
    <p:sldId id="400" r:id="rId27"/>
    <p:sldId id="403" r:id="rId28"/>
    <p:sldId id="405" r:id="rId29"/>
    <p:sldId id="402" r:id="rId30"/>
    <p:sldId id="355" r:id="rId31"/>
    <p:sldId id="292" r:id="rId32"/>
    <p:sldId id="362" r:id="rId33"/>
    <p:sldId id="363" r:id="rId34"/>
    <p:sldId id="302" r:id="rId35"/>
    <p:sldId id="357" r:id="rId36"/>
    <p:sldId id="267" r:id="rId37"/>
    <p:sldId id="271" r:id="rId38"/>
    <p:sldId id="301" r:id="rId39"/>
  </p:sldIdLst>
  <p:sldSz cx="9144000" cy="6858000" type="screen4x3"/>
  <p:notesSz cx="7102475" cy="9388475"/>
  <p:embeddedFontLst>
    <p:embeddedFont>
      <p:font typeface="Calibri" panose="020F0502020204030204"/>
      <p:regular r:id="rId43"/>
      <p:bold r:id="rId44"/>
      <p:italic r:id="rId45"/>
      <p:boldItalic r:id="rId46"/>
    </p:embeddedFont>
    <p:embeddedFont>
      <p:font typeface="Helvetica Neue" panose="020B0403020202020204"/>
      <p:regular r:id="rId47"/>
      <p:bold r:id="rId48"/>
      <p:italic r:id="rId49"/>
      <p:boldItalic r:id="rId50"/>
    </p:embeddedFont>
    <p:embeddedFont>
      <p:font typeface="Helvetica" panose="020B0604020202020204" pitchFamily="34" charset="0"/>
      <p:regular r:id="rId51"/>
      <p:bold r:id="rId52"/>
      <p:italic r:id="rId53"/>
      <p:boldItalic r:id="rId54"/>
    </p:embeddedFont>
    <p:embeddedFont>
      <p:font typeface="MS PGothic" panose="020B0600070205080204" pitchFamily="34" charset="-128"/>
      <p:regular r:id="rId55"/>
    </p:embeddedFont>
    <p:embeddedFont>
      <p:font typeface="Aharoni" panose="02010803020104030203" pitchFamily="2" charset="-79"/>
      <p:bold r:id="rId56"/>
    </p:embeddedFont>
    <p:embeddedFont>
      <p:font typeface="Helvetica Neue" panose="020B0403020202020204" charset="0"/>
      <p:regular r:id="rId57"/>
      <p:bold r:id="rId58"/>
      <p:italic r:id="rId59"/>
      <p:boldItalic r:id="rId60"/>
    </p:embeddedFont>
    <p:embeddedFont>
      <p:font typeface="Calibri Light" panose="020F0302020204030204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85123" autoAdjust="0"/>
  </p:normalViewPr>
  <p:slideViewPr>
    <p:cSldViewPr snapToGrid="0" showGuides="1">
      <p:cViewPr varScale="1">
        <p:scale>
          <a:sx n="111" d="100"/>
          <a:sy n="111" d="100"/>
        </p:scale>
        <p:origin x="1950" y="78"/>
      </p:cViewPr>
      <p:guideLst>
        <p:guide orient="horz" pos="76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2" Type="http://schemas.openxmlformats.org/officeDocument/2006/relationships/font" Target="fonts/font20.fntdata"/><Relationship Id="rId61" Type="http://schemas.openxmlformats.org/officeDocument/2006/relationships/font" Target="fonts/font19.fntdata"/><Relationship Id="rId60" Type="http://schemas.openxmlformats.org/officeDocument/2006/relationships/font" Target="fonts/font18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17.fntdata"/><Relationship Id="rId58" Type="http://schemas.openxmlformats.org/officeDocument/2006/relationships/font" Target="fonts/font16.fntdata"/><Relationship Id="rId57" Type="http://schemas.openxmlformats.org/officeDocument/2006/relationships/font" Target="fonts/font15.fntdata"/><Relationship Id="rId56" Type="http://schemas.openxmlformats.org/officeDocument/2006/relationships/font" Target="fonts/font14.fntdata"/><Relationship Id="rId55" Type="http://schemas.openxmlformats.org/officeDocument/2006/relationships/font" Target="fonts/font13.fntdata"/><Relationship Id="rId54" Type="http://schemas.openxmlformats.org/officeDocument/2006/relationships/font" Target="fonts/font12.fntdata"/><Relationship Id="rId53" Type="http://schemas.openxmlformats.org/officeDocument/2006/relationships/font" Target="fonts/font11.fntdata"/><Relationship Id="rId52" Type="http://schemas.openxmlformats.org/officeDocument/2006/relationships/font" Target="fonts/font10.fntdata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2939ECF-F92E-454B-B3DA-E0B9F8ACEF84}" type="datetime1">
              <a:rPr lang="en-US" altLang="en-US" smtClean="0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EA0D8-0700-4DE7-B979-28A18755CE7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213" name="Google Shape;213;p14:notes"/>
          <p:cNvSpPr txBox="1">
            <a:spLocks noGrp="1"/>
          </p:cNvSpPr>
          <p:nvPr>
            <p:ph type="ftr" idx="11"/>
          </p:nvPr>
        </p:nvSpPr>
        <p:spPr>
          <a:xfrm>
            <a:off x="0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2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1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236" name="Google Shape;236;p1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18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8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3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D52C8B-585C-4854-A703-5C78C59F1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7/28/2019</a:t>
            </a:r>
            <a:endParaRPr lang="en-US"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00" tIns="47050" rIns="94100" bIns="470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Folio_4K.png"/>
          <p:cNvPicPr preferRelativeResize="0"/>
          <p:nvPr/>
        </p:nvPicPr>
        <p:blipFill rotWithShape="1">
          <a:blip r:embed="rId2"/>
          <a:srcRect l="25584" r="57053"/>
          <a:stretch>
            <a:fillRect/>
          </a:stretch>
        </p:blipFill>
        <p:spPr>
          <a:xfrm>
            <a:off x="-44450" y="5434013"/>
            <a:ext cx="2133600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5503863" y="6429375"/>
            <a:ext cx="185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</a:fld>
            <a:endParaRPr lang="en-US" dirty="0"/>
          </a:p>
        </p:txBody>
      </p:sp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 descr="Folio_4K.png"/>
          <p:cNvPicPr preferRelativeResize="0"/>
          <p:nvPr/>
        </p:nvPicPr>
        <p:blipFill rotWithShape="1">
          <a:blip r:embed="rId2"/>
          <a:srcRect l="7326" r="75310"/>
          <a:stretch>
            <a:fillRect/>
          </a:stretch>
        </p:blipFill>
        <p:spPr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5503863" y="6429375"/>
            <a:ext cx="185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 descr="Folio_4K.png"/>
          <p:cNvPicPr preferRelativeResize="0"/>
          <p:nvPr/>
        </p:nvPicPr>
        <p:blipFill rotWithShape="1">
          <a:blip r:embed="rId2"/>
          <a:srcRect l="47066" r="35570"/>
          <a:stretch>
            <a:fillRect/>
          </a:stretch>
        </p:blipFill>
        <p:spPr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42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8"/>
          <p:cNvSpPr>
            <a:spLocks noGrp="1"/>
          </p:cNvSpPr>
          <p:nvPr>
            <p:ph type="pic" idx="2"/>
          </p:nvPr>
        </p:nvSpPr>
        <p:spPr>
          <a:xfrm>
            <a:off x="242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 panose="020B0604020202020204"/>
              <a:buNone/>
              <a:defRPr sz="3200" b="1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None/>
              <a:defRPr sz="2000" b="1" i="1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None/>
              <a:defRPr sz="2000" b="0" i="1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242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503863" y="6429375"/>
            <a:ext cx="185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 descr="Folio_4K.png"/>
          <p:cNvPicPr preferRelativeResize="0"/>
          <p:nvPr/>
        </p:nvPicPr>
        <p:blipFill rotWithShape="1">
          <a:blip r:embed="rId2"/>
          <a:srcRect l="7326" r="75310"/>
          <a:stretch>
            <a:fillRect/>
          </a:stretch>
        </p:blipFill>
        <p:spPr>
          <a:xfrm>
            <a:off x="-44450" y="5437188"/>
            <a:ext cx="2133600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503863" y="6429375"/>
            <a:ext cx="185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</a:fld>
            <a:endParaRPr lang="en-US" dirty="0"/>
          </a:p>
        </p:txBody>
      </p:sp>
      <p:pic>
        <p:nvPicPr>
          <p:cNvPr id="8" name="Picture 7" descr="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</a:fld>
            <a:endParaRPr lang="en-US" dirty="0"/>
          </a:p>
        </p:txBody>
      </p:sp>
      <p:pic>
        <p:nvPicPr>
          <p:cNvPr id="8" name="Picture 7" descr="A field with trees and a mountain in the background&#10;&#10;Description automatically generated with low confidenc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</a:fld>
            <a:endParaRPr lang="en-US" dirty="0"/>
          </a:p>
        </p:txBody>
      </p:sp>
      <p:pic>
        <p:nvPicPr>
          <p:cNvPr id="8" name="Picture 7" descr="A field with trees and a mountain in the background&#10;&#10;Description automatically generated with low confidenc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176"/>
            </a:gs>
            <a:gs pos="100000">
              <a:srgbClr val="005AA3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43800" y="6565900"/>
            <a:ext cx="1058863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AnnivGrStandard_White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386013" y="6473825"/>
            <a:ext cx="1831975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-14288" y="0"/>
            <a:ext cx="2098676" cy="68738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" name="Google Shape;13;p1" descr="FDL_4K.png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23838" y="280988"/>
            <a:ext cx="1658937" cy="1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endParaRPr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Char char="•"/>
              <a:defRPr sz="2400" b="1" i="0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Char char="–"/>
              <a:defRPr sz="1400" b="1" i="1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/>
              <a:buChar char="»"/>
              <a:defRPr sz="1200" b="0" i="1" u="none" strike="noStrike" cap="none">
                <a:solidFill>
                  <a:srgbClr val="FFFFFF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5503863" y="6429375"/>
            <a:ext cx="1855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95B3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 panose="020B04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lang="en-US" dirty="0"/>
          </a:p>
        </p:txBody>
      </p:sp>
      <p:sp>
        <p:nvSpPr>
          <p:cNvPr id="18" name="Google Shape;18;p1"/>
          <p:cNvSpPr/>
          <p:nvPr/>
        </p:nvSpPr>
        <p:spPr>
          <a:xfrm rot="10800000" flipH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7C97D70-40A2-4B05-A2C7-CCACBCD9D584}" type="slidenum">
              <a:rPr lang="en-US" altLang="en-US"/>
            </a:fld>
            <a:endParaRPr lang="en-US" altLang="en-US"/>
          </a:p>
        </p:txBody>
      </p:sp>
      <p:pic>
        <p:nvPicPr>
          <p:cNvPr id="7" name="Picture 6" descr="StationeryFolio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rgbClr val="EAEAEA">
                <a:tint val="45000"/>
                <a:satMod val="400000"/>
              </a:srgbClr>
            </a:duotone>
            <a:lum bright="40000" contrast="-100000"/>
          </a:blip>
          <a:srcRect l="85743" t="-3862" b="43000"/>
          <a:stretch>
            <a:fillRect/>
          </a:stretch>
        </p:blipFill>
        <p:spPr>
          <a:xfrm>
            <a:off x="5410200" y="5082915"/>
            <a:ext cx="3743325" cy="17655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2" descr="AnnivGrStandard_Rev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Prepared_For_Life_Rev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53175"/>
            <a:ext cx="1630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90F5-39E5-441C-A1F0-510332315DB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2A46-BF30-4FC6-B243-65E80D2D74CD}" type="slidenum">
              <a:rPr lang="en-US" smtClean="0"/>
            </a:fld>
            <a:endParaRPr lang="en-US" dirty="0"/>
          </a:p>
        </p:txBody>
      </p:sp>
      <p:pic>
        <p:nvPicPr>
          <p:cNvPr id="8" name="Picture 7" descr="Graphical user interface, application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4" y="0"/>
            <a:ext cx="914171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B9E5-BC33-468F-9912-94AC3DC345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9EA8-708B-471B-B9FE-B1ABE8FE670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D6D1-6F6E-4E26-A9BC-4435A93310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8CF9-90CD-40CB-A321-6B1A84AEDD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hyperlink" Target="mailto:BTAdvancementGSLAC@gmail.com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hyperlink" Target="mailto:phillip.labanca@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hyperlink" Target="mailto:scout.master.troop.35@gmail.com" TargetMode="Externa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hyperlink" Target="https://scoutingevent.com/312-7733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hyperlink" Target="https://scoutingevent.com/312-denchieftrainingspring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hyperlink" Target="https://shorturl.at/fpquz" TargetMode="External"/><Relationship Id="rId1" Type="http://schemas.openxmlformats.org/officeDocument/2006/relationships/hyperlink" Target="https://forms.gle/heuYkjrRsRrzbhh2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hyperlink" Target="mailto:tjfoley9540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141538" y="0"/>
            <a:ext cx="7002462" cy="245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Helvetica Neue" panose="020B0403020202020204"/>
              </a:rPr>
              <a:t>Boone Trails District</a:t>
            </a:r>
            <a:br>
              <a:rPr lang="en-US" dirty="0">
                <a:sym typeface="Helvetica Neue" panose="020B0403020202020204"/>
              </a:rPr>
            </a:br>
            <a:r>
              <a:rPr lang="en-US" dirty="0">
                <a:sym typeface="Helvetica Neue" panose="020B0403020202020204"/>
              </a:rPr>
              <a:t>Roundtable – Scouts BSA</a:t>
            </a:r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316764" y="2121757"/>
            <a:ext cx="6652009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endParaRPr sz="4000" dirty="0">
              <a:solidFill>
                <a:schemeClr val="lt1"/>
              </a:solidFill>
              <a:latin typeface="Arial" panose="020B0604020202020204" pitchFamily="34" charset="0"/>
              <a:ea typeface="Helvetica Neue" panose="020B0403020202020204"/>
              <a:cs typeface="Arial" panose="020B0604020202020204" pitchFamily="34" charset="0"/>
              <a:sym typeface="Helvetica Neue" panose="020B0403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  <a:p>
            <a:pPr marL="0" marR="0" lvl="0" indent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 panose="020B0403020202020204"/>
                <a:cs typeface="Arial" panose="020B0604020202020204" pitchFamily="34" charset="0"/>
                <a:sym typeface="Helvetica Neue" panose="020B0403020202020204"/>
              </a:rPr>
              <a:t>								   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rPr>
              <a:t>06 February 2024</a:t>
            </a:r>
            <a:endParaRPr lang="en-US" sz="2000" dirty="0"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408238" y="229394"/>
            <a:ext cx="657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Helvetica Neue" panose="020B0403020202020204"/>
              </a:rPr>
              <a:t>Advancement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408238" y="955529"/>
            <a:ext cx="6278562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dirty="0"/>
              <a:t>Boy Scout Advancement Chair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Obernuefemann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BTAdvancementGSLAC@gmail.com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dirty="0"/>
              <a:t>District Advancement Chair</a:t>
            </a: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Jay Byington &lt;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bblackbear8@gmail.com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408238" y="229394"/>
            <a:ext cx="657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ym typeface="Helvetica Neue" panose="020B0403020202020204"/>
              </a:rPr>
              <a:t>Merit Badge Counselor Renewal Change</a:t>
            </a:r>
            <a:endParaRPr sz="26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03400"/>
            <a:ext cx="65786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408238" y="229394"/>
            <a:ext cx="657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Local MB Opportunities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186796" y="3896731"/>
            <a:ext cx="4539477" cy="12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>
              <a:buNone/>
            </a:pPr>
            <a:r>
              <a:rPr lang="en-US" sz="1400" b="1" i="0" u="none" strike="noStrike" baseline="0" dirty="0">
                <a:latin typeface="Calibri-Bold"/>
              </a:rPr>
              <a:t>Boone Trails Fishing Clinic</a:t>
            </a:r>
            <a:endParaRPr lang="en-US" sz="1400" b="1" i="0" u="none" strike="noStrike" baseline="0" dirty="0">
              <a:latin typeface="Calibri-Bold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Saturday, August 10th, 2024</a:t>
            </a:r>
            <a:endParaRPr lang="en-US" sz="1400" b="0" i="0" u="none" strike="noStrike" baseline="0" dirty="0">
              <a:latin typeface="ArialMT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8:00am - 12:00pm</a:t>
            </a:r>
            <a:endParaRPr lang="en-US" sz="1400" b="0" i="0" u="none" strike="noStrike" baseline="0" dirty="0">
              <a:latin typeface="ArialMT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Busch Wildlife Lakes 1*, 2, and 15</a:t>
            </a:r>
            <a:endParaRPr sz="14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96" y="801409"/>
            <a:ext cx="5669538" cy="3029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505" y="4150824"/>
            <a:ext cx="2190045" cy="2280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6796" y="5071847"/>
            <a:ext cx="4593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FFFFFF"/>
              </a:buClr>
              <a:buSzPts val="1800"/>
            </a:pPr>
            <a:r>
              <a:rPr lang="en-US" b="1" dirty="0">
                <a:solidFill>
                  <a:srgbClr val="FFFFFF"/>
                </a:solidFill>
                <a:latin typeface="Calibri-Bold"/>
                <a:cs typeface="Arial" panose="020B0604020202020204" pitchFamily="34" charset="0"/>
                <a:sym typeface="Helvetica Neue" panose="020B0403020202020204"/>
              </a:rPr>
              <a:t>* This year we are adding the Fishing and Fly-Fishing merit badges at Lake 1 for Scouts BSA as part of the District Merit Badge Skill Center. In addition, the Scouts BSA will also be able to earn requirement 2 of the Complete Angler Award. This portion of the program will extend into the afternoon per the merit badge counselors needs.</a:t>
            </a:r>
            <a:endParaRPr lang="en-US" b="1" dirty="0">
              <a:solidFill>
                <a:srgbClr val="FFFFFF"/>
              </a:solidFill>
              <a:latin typeface="Calibri-Bold"/>
              <a:cs typeface="Arial" panose="020B0604020202020204" pitchFamily="34" charset="0"/>
              <a:sym typeface="Helvetica Neue" panose="020B0403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320774" y="143123"/>
            <a:ext cx="6202362" cy="25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2024 GSLAC BSA Paddle Craft Safety Training Courses  and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Swimming &amp; Water Rescue Course Information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bg1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chemeClr val="bg1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92335" y="2690336"/>
            <a:ext cx="4595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+mn-lt"/>
              </a:rPr>
              <a:t>Mike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+mn-lt"/>
              </a:rPr>
              <a:t>Meenehan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+mn-lt"/>
              </a:rPr>
              <a:t>GSLAC Aquatics Training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+mn-lt"/>
              </a:rPr>
              <a:t>ASM T873</a:t>
            </a:r>
            <a:endParaRPr lang="en-US" sz="1800" b="0" i="0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en-US" sz="1800" b="0" i="0" dirty="0">
                <a:solidFill>
                  <a:srgbClr val="FFFF00"/>
                </a:solidFill>
                <a:effectLst/>
                <a:latin typeface="+mn-lt"/>
              </a:rPr>
              <a:t>mmmeenehan@gmail.com</a:t>
            </a:r>
            <a:endParaRPr lang="en-US" sz="18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320774" y="143124"/>
            <a:ext cx="6202362" cy="158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2024 GSLAC BSA Paddle Craft Safety Training Courses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bg1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chemeClr val="bg1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92335" y="1725434"/>
            <a:ext cx="45958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Course Prerequisites </a:t>
            </a:r>
            <a:endParaRPr lang="en-US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-Be at least 15 years old; Submit health review (Part B only, will be reviewed at the course); </a:t>
            </a:r>
            <a:endParaRPr lang="en-US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-Complete the BSA swimmer test; </a:t>
            </a:r>
            <a:endParaRPr lang="en-US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-Have current Safety Afloat training (available online at myscouting.scouting.org/)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334" y="3697002"/>
            <a:ext cx="57895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2024 Paddle Craft Safety Basic Course Schedule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Date 	Registration Deadline 	Location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11 May 	6 May 	                    Camp Lewallen Silva MO 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333" y="4477294"/>
            <a:ext cx="63779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2024 Paddle Craft Safety River Course Schedule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Date 	Registration Deadline 	Location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12 May 	6 May 	                    Camp Lewallen Silva MO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320774" y="143124"/>
            <a:ext cx="6778776" cy="1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2024 GSLAC BSA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Swimming &amp; Water Rescue Course Information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bg1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chemeClr val="bg1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95329" y="1646437"/>
            <a:ext cx="6573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Course Prerequisites 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-Be age 15 years or older prior to training 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-Submit health review (Part B only, will be collected at the course) 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-Have current BSA swimmer classification and Safe Swim Defense training (is available online at https://myscouting.scouting.org/)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328" y="3100569"/>
            <a:ext cx="6629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Swimming and Water Rescue 2024 Course Schedule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Date/Time </a:t>
            </a:r>
            <a:r>
              <a:rPr lang="en-US" sz="1400" b="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sz="14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Registration Deadline </a:t>
            </a:r>
            <a:r>
              <a:rPr lang="en-US" sz="1400" b="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sz="14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Location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6 April         1 April 	                    Chuck Fruit Aquatic Center 6168 Center Grove Rd, 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9am – 3pm 			 Edwardsville, IL 62025 </a:t>
            </a:r>
            <a:endParaRPr lang="en-US" sz="14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323397" y="333360"/>
            <a:ext cx="6497046" cy="20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dirty="0"/>
              <a:t>Religious Programs </a:t>
            </a:r>
            <a:endParaRPr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Larry M. for the protestant denominations/non-denominational churches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Phillip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LaBanca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phillip.labanca@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(Roman Catholic)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323397" y="268273"/>
            <a:ext cx="6497046" cy="70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dirty="0"/>
              <a:t>Religious Programs </a:t>
            </a:r>
            <a:endParaRPr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rPr>
            </a:fld>
            <a:endParaRPr sz="1000" b="1" i="0" u="none" strike="noStrike" cap="none">
              <a:solidFill>
                <a:srgbClr val="95B3D7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7534" y="1294965"/>
            <a:ext cx="686201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Troop 35</a:t>
            </a:r>
            <a:r>
              <a:rPr lang="en-US" sz="1600" dirty="0">
                <a:solidFill>
                  <a:schemeClr val="bg1"/>
                </a:solidFill>
              </a:rPr>
              <a:t>		        </a:t>
            </a:r>
            <a:r>
              <a:rPr lang="en-US" sz="1600" b="1" u="sng" dirty="0">
                <a:solidFill>
                  <a:schemeClr val="bg1"/>
                </a:solidFill>
              </a:rPr>
              <a:t>Troop 72</a:t>
            </a:r>
            <a:r>
              <a:rPr lang="en-US" sz="1600" dirty="0">
                <a:solidFill>
                  <a:schemeClr val="bg1"/>
                </a:solidFill>
              </a:rPr>
              <a:t>		</a:t>
            </a:r>
            <a:r>
              <a:rPr lang="en-US" sz="1600" b="1" u="sng" dirty="0">
                <a:solidFill>
                  <a:schemeClr val="bg1"/>
                </a:solidFill>
              </a:rPr>
              <a:t>Troop 351</a:t>
            </a:r>
            <a:endParaRPr lang="en-US" sz="1600" b="1" u="sng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Oliver </a:t>
            </a:r>
            <a:r>
              <a:rPr lang="en-US" sz="1600" dirty="0" err="1">
                <a:solidFill>
                  <a:schemeClr val="bg1"/>
                </a:solidFill>
              </a:rPr>
              <a:t>Rothweiler</a:t>
            </a:r>
            <a:r>
              <a:rPr lang="en-US" sz="1600" dirty="0">
                <a:solidFill>
                  <a:schemeClr val="bg1"/>
                </a:solidFill>
              </a:rPr>
              <a:t>	       Jeffery Anthony		Luke Archer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Andrew Dugan	       John </a:t>
            </a:r>
            <a:r>
              <a:rPr lang="en-US" sz="1600" dirty="0" err="1">
                <a:solidFill>
                  <a:schemeClr val="bg1"/>
                </a:solidFill>
              </a:rPr>
              <a:t>Frauenhoffer</a:t>
            </a:r>
            <a:r>
              <a:rPr lang="en-US" sz="1600" dirty="0">
                <a:solidFill>
                  <a:schemeClr val="bg1"/>
                </a:solidFill>
              </a:rPr>
              <a:t>	Hunter Smith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					</a:t>
            </a:r>
            <a:r>
              <a:rPr lang="en-US" sz="1600" dirty="0">
                <a:solidFill>
                  <a:schemeClr val="bg1"/>
                </a:solidFill>
              </a:rPr>
              <a:t>Logan </a:t>
            </a:r>
            <a:r>
              <a:rPr lang="en-US" sz="1600" dirty="0" err="1">
                <a:solidFill>
                  <a:schemeClr val="bg1"/>
                </a:solidFill>
              </a:rPr>
              <a:t>Tihen</a:t>
            </a:r>
            <a:endParaRPr lang="en-US" sz="1600" dirty="0">
              <a:solidFill>
                <a:schemeClr val="bg1"/>
              </a:solidFill>
            </a:endParaRPr>
          </a:p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600" b="1" u="sng" dirty="0">
                <a:solidFill>
                  <a:schemeClr val="bg1"/>
                </a:solidFill>
              </a:rPr>
              <a:t>Troop 506</a:t>
            </a:r>
            <a:r>
              <a:rPr lang="en-US" sz="1600" dirty="0">
                <a:solidFill>
                  <a:schemeClr val="bg1"/>
                </a:solidFill>
              </a:rPr>
              <a:t>	       </a:t>
            </a:r>
            <a:r>
              <a:rPr lang="en-US" sz="1600" b="1" u="sng" dirty="0">
                <a:solidFill>
                  <a:schemeClr val="bg1"/>
                </a:solidFill>
              </a:rPr>
              <a:t>Troop 853</a:t>
            </a:r>
            <a:r>
              <a:rPr lang="en-US" sz="1600" dirty="0">
                <a:solidFill>
                  <a:schemeClr val="bg1"/>
                </a:solidFill>
              </a:rPr>
              <a:t>		</a:t>
            </a:r>
            <a:r>
              <a:rPr lang="en-US" sz="1600" b="1" u="sng" dirty="0">
                <a:solidFill>
                  <a:schemeClr val="bg1"/>
                </a:solidFill>
              </a:rPr>
              <a:t>Troop 856</a:t>
            </a:r>
            <a:endParaRPr lang="en-US" sz="1600" b="1" u="sng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John Baldetti	       Landon </a:t>
            </a:r>
            <a:r>
              <a:rPr lang="en-US" sz="1600" dirty="0" err="1">
                <a:solidFill>
                  <a:schemeClr val="bg1"/>
                </a:solidFill>
              </a:rPr>
              <a:t>Tasios</a:t>
            </a:r>
            <a:r>
              <a:rPr lang="en-US" sz="1600" dirty="0">
                <a:solidFill>
                  <a:schemeClr val="bg1"/>
                </a:solidFill>
              </a:rPr>
              <a:t>		Billy Simon</a:t>
            </a:r>
            <a:endParaRPr lang="en-US" sz="1600" dirty="0">
              <a:solidFill>
                <a:schemeClr val="bg1"/>
              </a:solidFill>
            </a:endParaRPr>
          </a:p>
          <a:p>
            <a:pPr algn="l"/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u="sng" dirty="0">
                <a:solidFill>
                  <a:schemeClr val="bg1"/>
                </a:solidFill>
              </a:rPr>
              <a:t>Troop 911</a:t>
            </a:r>
            <a:r>
              <a:rPr lang="en-US" sz="1600" dirty="0">
                <a:solidFill>
                  <a:schemeClr val="bg1"/>
                </a:solidFill>
              </a:rPr>
              <a:t>	       </a:t>
            </a:r>
            <a:r>
              <a:rPr lang="en-US" sz="1600" b="1" u="sng" dirty="0">
                <a:solidFill>
                  <a:schemeClr val="bg1"/>
                </a:solidFill>
              </a:rPr>
              <a:t>Troop 918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Nichole Kipper	       Julian </a:t>
            </a:r>
            <a:r>
              <a:rPr lang="en-US" sz="1600" dirty="0" err="1">
                <a:solidFill>
                  <a:schemeClr val="bg1"/>
                </a:solidFill>
              </a:rPr>
              <a:t>Hanquet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		       Justin </a:t>
            </a:r>
            <a:r>
              <a:rPr lang="en-US" sz="1600" dirty="0" err="1">
                <a:solidFill>
                  <a:schemeClr val="bg1"/>
                </a:solidFill>
              </a:rPr>
              <a:t>Wingbermuehle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 algn="l"/>
            <a:r>
              <a:rPr lang="en-US" sz="1800" b="1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Pope Saint Paul VI National Catholic Unit Excellence Award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Pack 918 St. Joseph Parish, </a:t>
            </a:r>
            <a:r>
              <a:rPr lang="en-US" sz="1600" dirty="0" err="1">
                <a:solidFill>
                  <a:schemeClr val="bg1"/>
                </a:solidFill>
              </a:rPr>
              <a:t>Cottleville</a:t>
            </a:r>
            <a:endParaRPr lang="en-US" sz="1600" dirty="0">
              <a:solidFill>
                <a:schemeClr val="bg1"/>
              </a:solidFill>
            </a:endParaRPr>
          </a:p>
          <a:p>
            <a:pPr algn="l" rtl="0"/>
            <a:endParaRPr lang="en-US" sz="16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35" y="89485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Ad </a:t>
            </a:r>
            <a:r>
              <a:rPr lang="en-US" sz="1800" b="1" dirty="0" err="1">
                <a:solidFill>
                  <a:schemeClr val="bg1"/>
                </a:solidFill>
              </a:rPr>
              <a:t>Altare</a:t>
            </a:r>
            <a:r>
              <a:rPr lang="en-US" sz="1800" b="1" dirty="0">
                <a:solidFill>
                  <a:schemeClr val="bg1"/>
                </a:solidFill>
              </a:rPr>
              <a:t> Dei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57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Helvetica Neue" panose="020B0403020202020204"/>
              </a:rPr>
              <a:t>Additional Important People!</a:t>
            </a:r>
            <a:endParaRPr dirty="0"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2408238" y="1225899"/>
            <a:ext cx="6278562" cy="520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Venturing Officers' Association Advisor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Nick and Liz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ntuley911@gmail.com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dirty="0"/>
              <a:t>Newsletter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bsaboonetrailspr@gmail.com</a:t>
            </a:r>
            <a:endParaRPr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0" indent="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 b="1" dirty="0">
                <a:sym typeface="Helvetica Neue" panose="020B0403020202020204"/>
              </a:rPr>
              <a:t>Kalki Devos – VSOA President</a:t>
            </a:r>
            <a:endParaRPr sz="3200" b="1" dirty="0">
              <a:sym typeface="Helvetica Neue" panose="020B0403020202020204"/>
            </a:endParaRPr>
          </a:p>
        </p:txBody>
      </p:sp>
      <p:sp>
        <p:nvSpPr>
          <p:cNvPr id="172" name="Google Shape;172;p18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424141" y="546749"/>
            <a:ext cx="6202362" cy="5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Scouting Events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bg1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chemeClr val="bg1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79588" y="1219200"/>
            <a:ext cx="6007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Walter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Schnurr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800" b="1" i="0" dirty="0">
                <a:solidFill>
                  <a:srgbClr val="FFFF00"/>
                </a:solidFill>
                <a:effectLst/>
                <a:latin typeface="+mn-lt"/>
                <a:hlinkClick r:id="rId2"/>
              </a:rPr>
              <a:t>scout.master.troop.35@gmail.com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57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Helvetica Neue" panose="020B0403020202020204"/>
              </a:rPr>
              <a:t>Recognitions</a:t>
            </a:r>
            <a:endParaRPr dirty="0"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2408238" y="1398588"/>
            <a:ext cx="6278562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dirty="0"/>
              <a:t>New Attendees!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lang="en-US" sz="2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sz="2800"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08238" y="174885"/>
            <a:ext cx="6202362" cy="639762"/>
          </a:xfrm>
        </p:spPr>
        <p:txBody>
          <a:bodyPr/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Cub Scout Day Camps</a:t>
            </a:r>
            <a:endParaRPr lang="en-US" altLang="en-US" sz="4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814647"/>
            <a:ext cx="6278562" cy="550302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Cub Scout Camp Registration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i="0" u="sng" dirty="0">
                <a:solidFill>
                  <a:srgbClr val="FFFF00"/>
                </a:solidFill>
                <a:effectLst/>
                <a:latin typeface="Helvetica Neue" panose="020B0403020202020204" charset="0"/>
                <a:hlinkClick r:id="rId1"/>
              </a:rPr>
              <a:t>https://scoutingevent.com/312-77333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Twilight STEM Camp,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Cottleville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, June 3 through 7 -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Mr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Schnurr</a:t>
            </a: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McNair Day Camp, June 24 through 28 -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Ms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McMilian</a:t>
            </a: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Cuivre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 River State Park (Lincoln County), July 15 through 18 -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Ms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 Dustin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08238" y="174885"/>
            <a:ext cx="6202362" cy="639762"/>
          </a:xfrm>
        </p:spPr>
        <p:txBody>
          <a:bodyPr/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Boone Trails Fishing Clinic at Busch Wildlife</a:t>
            </a:r>
            <a:endParaRPr lang="en-US" altLang="en-US" sz="4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1083196"/>
            <a:ext cx="6278562" cy="4691608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Mr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Schnurr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* August date will be announced soon</a:t>
            </a: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08238" y="174885"/>
            <a:ext cx="6202362" cy="639762"/>
          </a:xfrm>
        </p:spPr>
        <p:txBody>
          <a:bodyPr/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Den Chief Training</a:t>
            </a:r>
            <a:endParaRPr lang="en-US" altLang="en-US" sz="4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073" y="814647"/>
            <a:ext cx="6599583" cy="5503025"/>
          </a:xfrm>
        </p:spPr>
        <p:txBody>
          <a:bodyPr/>
          <a:lstStyle/>
          <a:p>
            <a:pPr algn="l"/>
            <a:r>
              <a:rPr lang="en-US" i="0" u="sng" dirty="0">
                <a:solidFill>
                  <a:srgbClr val="FFFF00"/>
                </a:solidFill>
                <a:effectLst/>
                <a:latin typeface="Helvetica Neue" panose="020B0403020202020204" charset="0"/>
                <a:hlinkClick r:id="rId1"/>
              </a:rPr>
              <a:t>https://scoutingevent.com/312-denchieftrainingspring</a:t>
            </a:r>
            <a:br>
              <a:rPr lang="en-US" i="0" dirty="0">
                <a:solidFill>
                  <a:srgbClr val="FFFF00"/>
                </a:solidFill>
                <a:effectLst/>
                <a:latin typeface="Helvetica Neue" panose="020B0403020202020204" charset="0"/>
              </a:rPr>
            </a:br>
            <a:endParaRPr lang="en-US" i="0" dirty="0">
              <a:solidFill>
                <a:srgbClr val="FFFF00"/>
              </a:solidFill>
              <a:effectLst/>
              <a:latin typeface="Helvetica Neue" panose="020B040302020202020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Den Chief's needed for District Day Camps (and Fishing Clinic).</a:t>
            </a: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/>
            <a:endParaRPr lang="en-US" i="0" dirty="0">
              <a:solidFill>
                <a:srgbClr val="FFFF00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Spring Den Chief - Virtual Class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Saturday 03-16-2024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9:00 AM CT to 12:00 </a:t>
            </a:r>
            <a:r>
              <a:rPr lang="en-US" b="0" i="0">
                <a:solidFill>
                  <a:schemeClr val="bg1"/>
                </a:solidFill>
                <a:effectLst/>
                <a:latin typeface="Helvetica Neue" panose="020B0403020202020204" charset="0"/>
              </a:rPr>
              <a:t>PM CT</a:t>
            </a:r>
            <a:endParaRPr lang="en-US" b="0" i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Spring Den Chief - In-Person Training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Camp Warren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Helvetica Neue" panose="020B0403020202020204" charset="0"/>
              </a:rPr>
              <a:t>Levis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Saturday 04-27-2024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9:00 AM CT to 12:00 PM CT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08238" y="174885"/>
            <a:ext cx="6202362" cy="639762"/>
          </a:xfrm>
        </p:spPr>
        <p:txBody>
          <a:bodyPr/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Den Chief Training</a:t>
            </a:r>
            <a:endParaRPr lang="en-US" altLang="en-US" sz="4000" dirty="0"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814647"/>
            <a:ext cx="6278562" cy="550302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Registration to apply is open for Den Chief registration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i="0" u="sng" dirty="0">
                <a:solidFill>
                  <a:srgbClr val="FFFF00"/>
                </a:solidFill>
                <a:effectLst/>
                <a:latin typeface="Helvetica Neue" panose="020B0403020202020204" charset="0"/>
                <a:hlinkClick r:id="rId1"/>
              </a:rPr>
              <a:t>https://forms.gle/heuYkjrRsRrzbhh27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endParaRPr lang="en-US" b="0" i="0" dirty="0">
              <a:solidFill>
                <a:schemeClr val="bg1"/>
              </a:solidFill>
              <a:effectLst/>
              <a:latin typeface="Helvetica Neue" panose="020B0403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District Den Chief GroupMe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  <a:t>This is for Den Chief Announcements for staffing opportunities for District, Pack, and Den.  Den Chiefs should request to join.</a:t>
            </a:r>
            <a:br>
              <a:rPr lang="en-US" b="0" i="0" dirty="0">
                <a:solidFill>
                  <a:schemeClr val="bg1"/>
                </a:solidFill>
                <a:effectLst/>
                <a:latin typeface="Helvetica Neue" panose="020B0403020202020204" charset="0"/>
              </a:rPr>
            </a:br>
            <a:r>
              <a:rPr lang="en-US" i="0" u="sng" dirty="0">
                <a:solidFill>
                  <a:srgbClr val="FFFF00"/>
                </a:solidFill>
                <a:effectLst/>
                <a:latin typeface="Helvetica Neue" panose="020B0403020202020204" charset="0"/>
                <a:hlinkClick r:id="rId2"/>
              </a:rPr>
              <a:t>https://shorturl.at/fpquz</a:t>
            </a:r>
            <a:endParaRPr lang="en-US" i="0" dirty="0">
              <a:solidFill>
                <a:srgbClr val="FFFF00"/>
              </a:solidFill>
              <a:effectLst/>
              <a:latin typeface="Helvetica Neue" panose="020B0403020202020204" charset="0"/>
            </a:endParaRPr>
          </a:p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Powder Horn – Walter </a:t>
            </a:r>
            <a:r>
              <a:rPr lang="en-US" dirty="0" err="1"/>
              <a:t>Schnurr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4768"/>
            <a:ext cx="7886700" cy="287887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1: Swift High Adventure Base (Optional)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|Friday, April 12th, 6:00 PM through Sunday, April 14th, 2:00 PM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2: Beaumont Scout Reservation (Required to earn award)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Friday, May 3rd, 6:00 PM through Sunday, May 5th, 2:00 PM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5000"/>
    </mc:Choice>
    <mc:Fallback>
      <p:transition advTm="13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08238" y="174885"/>
            <a:ext cx="6202362" cy="639762"/>
          </a:xfrm>
        </p:spPr>
        <p:txBody>
          <a:bodyPr/>
          <a:lstStyle/>
          <a:p>
            <a:pPr algn="ctr"/>
            <a:r>
              <a:rPr lang="en-US" altLang="en-US" sz="4000" dirty="0">
                <a:latin typeface="Helvetica" panose="020B0604020202020204" pitchFamily="34" charset="0"/>
              </a:rPr>
              <a:t>Big Rock Topic</a:t>
            </a:r>
            <a:endParaRPr lang="en-US" altLang="en-US" sz="4000" dirty="0"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814647"/>
            <a:ext cx="6278562" cy="55030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</a:rPr>
              <a:t>Parent Engagement 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One way is to let the parents in on some of the fun stuff.   What is the fun stuff in Scouting? Camping.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Schedule events that the parents can enjoy with their scouts. An annual dinner event that is built on the quarterly Court Of Honor.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Look for a responsibility or position within the Troop might be a good fit for their job skills, talents, personality, or their interests. 	</a:t>
            </a:r>
            <a:endParaRPr lang="en-US" b="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741171"/>
            <a:ext cx="6278562" cy="4895879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Try not to force the parents into a particular mold.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If a parent travels a lot and can’t attend a lot of events, just encourage them to participate when they are in town.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Encourage the parents to tag team, take turns to accompany their scout to an event; even if it is just for part of the event.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Employ the parents of longtime scouts to engage the new parents to make them feel welcome in the troop.</a:t>
            </a:r>
            <a:endParaRPr lang="en-US" b="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8238" y="89622"/>
            <a:ext cx="6399415" cy="650846"/>
          </a:xfrm>
        </p:spPr>
        <p:txBody>
          <a:bodyPr/>
          <a:lstStyle/>
          <a:p>
            <a:r>
              <a:rPr lang="en-US" dirty="0"/>
              <a:t>Parent Engagement (continued)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741171"/>
            <a:ext cx="6278562" cy="4895879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Keep the parents in the communication loop.  Communicate in a timely manner.  Give updates when needed.  Post weekly/bi-weekly news about the Troop.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When the parents are involved in the Troop, the scouts tend to do much better than the scouts whose parents just drop them off and go.</a:t>
            </a:r>
            <a:endParaRPr lang="en-US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It is nice for the parents to enjoy some extra time with their scout as well as for the scout to spend dedicated time with their parent(s).</a:t>
            </a:r>
            <a:endParaRPr lang="en-US" b="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FFFFFF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419E2-98DF-4656-9EE4-58351C438CFC}" type="slidenum">
              <a:rPr lang="en-US" altLang="en-US" sz="1000" smtClean="0">
                <a:solidFill>
                  <a:srgbClr val="95B3D7"/>
                </a:solidFill>
              </a:rPr>
            </a:fld>
            <a:endParaRPr lang="en-US" altLang="en-US" sz="1000">
              <a:solidFill>
                <a:srgbClr val="95B3D7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8238" y="89622"/>
            <a:ext cx="6399415" cy="650846"/>
          </a:xfrm>
        </p:spPr>
        <p:txBody>
          <a:bodyPr/>
          <a:lstStyle/>
          <a:p>
            <a:r>
              <a:rPr lang="en-US" dirty="0"/>
              <a:t>Parent Engagement (continued)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60270"/>
            <a:ext cx="6202362" cy="671567"/>
          </a:xfrm>
        </p:spPr>
        <p:txBody>
          <a:bodyPr/>
          <a:lstStyle/>
          <a:p>
            <a:pPr algn="ctr"/>
            <a:r>
              <a:rPr lang="en-US" dirty="0"/>
              <a:t>Parent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6AA89-E14C-4481-B8EA-9E2F1BC4ECCA}" type="slidenum">
              <a:rPr lang="en-US" altLang="en-US" smtClean="0"/>
            </a:fld>
            <a:endParaRPr lang="en-US" alt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5643" y="731837"/>
            <a:ext cx="5883751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642" y="5546885"/>
            <a:ext cx="62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https://filestore.scouting.org/filestore/pdf/512-116_WB.pdf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2250922" y="1793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 panose="020B0403020202020204"/>
                <a:ea typeface="Helvetica Neue" panose="020B0403020202020204"/>
                <a:cs typeface="Helvetica Neue" panose="020B0403020202020204"/>
                <a:sym typeface="Helvetica Neue" panose="020B0403020202020204"/>
              </a:rPr>
            </a:fld>
            <a:endParaRPr sz="1000" b="1" i="0" u="none" strike="noStrike" cap="none">
              <a:solidFill>
                <a:srgbClr val="95B3D7"/>
              </a:solidFill>
              <a:latin typeface="Helvetica Neue" panose="020B0403020202020204"/>
              <a:ea typeface="Helvetica Neue" panose="020B0403020202020204"/>
              <a:cs typeface="Helvetica Neue" panose="020B0403020202020204"/>
              <a:sym typeface="Helvetica Neue" panose="020B0403020202020204"/>
            </a:endParaRPr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/>
          <p:nvPr/>
        </p:nvSpPr>
        <p:spPr>
          <a:xfrm>
            <a:off x="3379395" y="2653254"/>
            <a:ext cx="44274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Questions???</a:t>
            </a:r>
            <a:endParaRPr lang="en-US" sz="4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ym typeface="Helvetica Neue" panose="020B0403020202020204"/>
              </a:rPr>
              <a:t>Fun Trip or Activity!</a:t>
            </a:r>
            <a:endParaRPr dirty="0"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had a neat trip\activity\experience they want to share with the group?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ym typeface="Helvetica Neue" panose="020B0403020202020204"/>
              </a:rPr>
              <a:t>News from the Floor</a:t>
            </a:r>
            <a:endParaRPr dirty="0"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dirty="0"/>
              <a:t>Do you have an announcement you would like to share with the group?  </a:t>
            </a:r>
            <a:endParaRPr dirty="0"/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2"/>
          <a:srcRect t="14557" b="18106"/>
          <a:stretch>
            <a:fillRect/>
          </a:stretch>
        </p:blipFill>
        <p:spPr>
          <a:xfrm>
            <a:off x="3862350" y="3246450"/>
            <a:ext cx="3370350" cy="22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ym typeface="Helvetica Neue" panose="020B0403020202020204"/>
              </a:rPr>
              <a:t>Upcoming Topics</a:t>
            </a:r>
            <a:endParaRPr dirty="0"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/>
              <a:t>Looking for volunteers!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dirty="0"/>
              <a:t>Do you have something you are passionate about?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dirty="0"/>
              <a:t>Is it something other troops would be interested in?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dirty="0"/>
              <a:t>Are you willing to present it to others?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/>
              <a:t>Come see Paul Stamer after the meeting!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</a:pPr>
            <a:r>
              <a:rPr lang="en-US" sz="4800" dirty="0">
                <a:solidFill>
                  <a:srgbClr val="FFFF00"/>
                </a:solidFill>
              </a:rPr>
              <a:t>pjstamer@aol.com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ym typeface="Helvetica Neue" panose="020B0403020202020204"/>
              </a:rPr>
              <a:t>Meeting Reminders</a:t>
            </a:r>
            <a:endParaRPr dirty="0"/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2289977" y="1600200"/>
            <a:ext cx="67268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/>
              <a:t>Come early and eat to help support the Knights of Columbus!</a:t>
            </a:r>
            <a:endParaRPr dirty="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/>
              <a:t>Sign in </a:t>
            </a:r>
            <a:endParaRPr dirty="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/>
              <a:t>We appreciate help cleaning up before we leave.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3600" dirty="0">
                <a:solidFill>
                  <a:srgbClr val="FFC000"/>
                </a:solidFill>
              </a:rPr>
              <a:t>Next RT – </a:t>
            </a:r>
            <a:endParaRPr lang="en-US" sz="3600" dirty="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3600" dirty="0">
                <a:solidFill>
                  <a:srgbClr val="FFC000"/>
                </a:solidFill>
              </a:rPr>
              <a:t>March 5</a:t>
            </a:r>
            <a:r>
              <a:rPr lang="en-US" sz="3600" baseline="30000" dirty="0">
                <a:solidFill>
                  <a:srgbClr val="FFC000"/>
                </a:solidFill>
              </a:rPr>
              <a:t>th</a:t>
            </a:r>
            <a:r>
              <a:rPr lang="en-US" sz="3600" dirty="0">
                <a:solidFill>
                  <a:srgbClr val="FFC000"/>
                </a:solidFill>
              </a:rPr>
              <a:t> 2024</a:t>
            </a:r>
            <a:endParaRPr lang="en-US" sz="3600" dirty="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baseline="30000" dirty="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baseline="30000" dirty="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>
              <a:solidFill>
                <a:srgbClr val="FFC000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Google Shape;263;p26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1000"/>
              <a:buFont typeface="Arial" panose="020B0604020202020204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2670048" y="2274352"/>
            <a:ext cx="3803904" cy="1848181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spcBef>
                <a:spcPts val="1800"/>
              </a:spcBef>
              <a:spcAft>
                <a:spcPct val="0"/>
              </a:spcAft>
              <a:buClrTx/>
              <a:buNone/>
            </a:pPr>
            <a:r>
              <a:rPr lang="en-US" sz="4500" b="1" dirty="0">
                <a:solidFill>
                  <a:prstClr val="black"/>
                </a:solidFill>
                <a:latin typeface="Calibri" panose="020F0502020204030204"/>
                <a:sym typeface="Arial" panose="020B0604020202020204" pitchFamily="34" charset="0"/>
              </a:rPr>
              <a:t>April 26 – 28, 2024</a:t>
            </a:r>
            <a:endParaRPr lang="en-US" sz="4500" b="1" dirty="0">
              <a:solidFill>
                <a:prstClr val="black"/>
              </a:solidFill>
              <a:latin typeface="Calibri" panose="020F0502020204030204"/>
              <a:sym typeface="Arial" panose="020B0604020202020204" pitchFamily="34" charset="0"/>
            </a:endParaRPr>
          </a:p>
          <a:p>
            <a:pPr marL="0" indent="0" algn="ctr" defTabSz="685800" fontAlgn="base">
              <a:spcBef>
                <a:spcPts val="1800"/>
              </a:spcBef>
              <a:spcAft>
                <a:spcPct val="0"/>
              </a:spcAft>
              <a:buClrTx/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sym typeface="Arial" panose="020B0604020202020204" pitchFamily="34" charset="0"/>
              </a:rPr>
              <a:t>at </a:t>
            </a:r>
            <a:endParaRPr lang="en-US" sz="3600" dirty="0">
              <a:solidFill>
                <a:prstClr val="black"/>
              </a:solidFill>
              <a:latin typeface="Calibri" panose="020F0502020204030204"/>
              <a:sym typeface="Arial" panose="020B0604020202020204" pitchFamily="34" charset="0"/>
            </a:endParaRPr>
          </a:p>
          <a:p>
            <a:pPr marL="0" indent="0" algn="ctr" defTabSz="685800" fontAlgn="base">
              <a:spcBef>
                <a:spcPts val="1800"/>
              </a:spcBef>
              <a:spcAft>
                <a:spcPct val="0"/>
              </a:spcAft>
              <a:buClrTx/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sym typeface="Arial" panose="020B0604020202020204" pitchFamily="34" charset="0"/>
              </a:rPr>
              <a:t>Camp Warren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sym typeface="Arial" panose="020B0604020202020204" pitchFamily="34" charset="0"/>
              </a:rPr>
              <a:t>Levis</a:t>
            </a:r>
            <a:endParaRPr lang="en-US" sz="3600" dirty="0">
              <a:solidFill>
                <a:prstClr val="black"/>
              </a:solidFill>
              <a:latin typeface="Calibri" panose="020F0502020204030204"/>
              <a:sym typeface="Arial" panose="020B0604020202020204" pitchFamily="34" charset="0"/>
            </a:endParaRPr>
          </a:p>
          <a:p>
            <a:pPr marL="0" indent="0" algn="ctr" defTabSz="68580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endParaRPr lang="en-US" sz="3300" b="1" dirty="0">
              <a:solidFill>
                <a:srgbClr val="C00000"/>
              </a:solidFill>
              <a:latin typeface="Calibri" panose="020F0502020204030204"/>
              <a:sym typeface="Arial" panose="020B0604020202020204" pitchFamily="34" charset="0"/>
            </a:endParaRPr>
          </a:p>
          <a:p>
            <a:pPr marL="0" indent="0" algn="ctr" defTabSz="685800" fontAlgn="base">
              <a:spcBef>
                <a:spcPts val="750"/>
              </a:spcBef>
              <a:spcAft>
                <a:spcPct val="0"/>
              </a:spcAft>
              <a:buClrTx/>
              <a:buNone/>
            </a:pPr>
            <a:endParaRPr lang="en-US" sz="3300" b="1" dirty="0">
              <a:solidFill>
                <a:srgbClr val="C00000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pic>
        <p:nvPicPr>
          <p:cNvPr id="1028" name="Picture 4" descr="Tent Camping &amp;amp; Survival Skills | Clipart Panda - Free Clipart Images | Tent  camping, Clip art, Te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277"/>
            <a:ext cx="3284982" cy="23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628650" y="104097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sz="4500" b="1" dirty="0">
                <a:latin typeface="Aharoni" panose="02010803020104030203" pitchFamily="2" charset="-79"/>
                <a:cs typeface="Aharoni" panose="02010803020104030203" pitchFamily="2" charset="-79"/>
              </a:rPr>
              <a:t>Spring Camporee</a:t>
            </a:r>
            <a:br>
              <a:rPr lang="en-US" sz="1050" b="1" dirty="0"/>
            </a:br>
            <a:br>
              <a:rPr lang="en-US" sz="1500" b="1" dirty="0"/>
            </a:br>
            <a:r>
              <a:rPr lang="en-US" sz="1800" b="1" dirty="0"/>
              <a:t>John Grogan, Campmaster</a:t>
            </a:r>
            <a:endParaRPr lang="en-US" sz="1050" b="1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910021" y="4122532"/>
            <a:ext cx="7108371" cy="54683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>
              <a:spcBef>
                <a:spcPts val="1800"/>
              </a:spcBef>
              <a:buClrTx/>
            </a:pPr>
            <a:r>
              <a:rPr lang="en-US" sz="3600" dirty="0"/>
              <a:t>Theme: “Revisiting the 1940’s”</a:t>
            </a:r>
            <a:endParaRPr lang="en-US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led Clipart - Cliparts.co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5056072" y="2604012"/>
            <a:ext cx="1385759" cy="10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Fall Clipart - Animations - Autumn Clip 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1410" y="920231"/>
            <a:ext cx="917542" cy="10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8691" y="4235619"/>
            <a:ext cx="39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2025 Council Event</a:t>
            </a:r>
            <a:endParaRPr lang="en-US" sz="2400" b="1" kern="1200" dirty="0">
              <a:ln>
                <a:solidFill>
                  <a:prstClr val="black"/>
                </a:solidFill>
              </a:ln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8225" y="4875493"/>
            <a:ext cx="265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April 25 – 27, 2025</a:t>
            </a:r>
            <a:endPara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801" y="5184812"/>
            <a:ext cx="350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All Council Camps</a:t>
            </a:r>
            <a:endPara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983" y="2657594"/>
            <a:ext cx="33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alibri" panose="020F0502020204030204"/>
                <a:cs typeface="+mn-cs"/>
              </a:defRPr>
            </a:lvl1pPr>
          </a:lstStyle>
          <a:p>
            <a:pPr defTabSz="342900">
              <a:buClrTx/>
              <a:defRPr/>
            </a:pPr>
            <a:r>
              <a:rPr lang="en-US" sz="2400" kern="1200" dirty="0">
                <a:ln>
                  <a:solidFill>
                    <a:prstClr val="black"/>
                  </a:solidFill>
                </a:ln>
                <a:ea typeface="+mn-ea"/>
                <a:sym typeface="Arial" panose="020B0604020202020204" pitchFamily="34" charset="0"/>
              </a:rPr>
              <a:t>2025 Klondike</a:t>
            </a:r>
            <a:endParaRPr lang="en-US" sz="2400" kern="1200" dirty="0">
              <a:ln>
                <a:solidFill>
                  <a:prstClr val="black"/>
                </a:solidFill>
              </a:ln>
              <a:ea typeface="+mn-ea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071" y="3041166"/>
            <a:ext cx="28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TBA</a:t>
            </a:r>
            <a:endPara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9959" y="3312270"/>
            <a:ext cx="273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Beaumont </a:t>
            </a:r>
            <a:endParaRPr lang="en-US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Camping Leaf Tree Triangle Clipart - Camping Clipart Activities Clip ar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4082" y="1049860"/>
            <a:ext cx="1421595" cy="9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amping Cliparts, Download Free Camping Cliparts png images, Free  ClipArts on Clipart Libr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4472" y="4115625"/>
            <a:ext cx="1956590" cy="14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now clipart free images 2 - Cliparting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28" y="2638290"/>
            <a:ext cx="1076442" cy="10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68098" y="950611"/>
            <a:ext cx="19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Opportunity for Scouts to Gain Leadership Experience on Camporee Staff</a:t>
            </a:r>
            <a:endParaRPr lang="en-US" sz="1800" b="1" kern="12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5404" y="4601440"/>
            <a:ext cx="350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18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Replaces Spring Camporee</a:t>
            </a:r>
            <a:endParaRPr lang="en-US" sz="18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-75570" y="1008654"/>
            <a:ext cx="32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Calibri" panose="020F0502020204030204"/>
              </a:rPr>
              <a:t>2024 Fall Camporee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36878" y="1432913"/>
            <a:ext cx="289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October 11 – 13, 2024</a:t>
            </a: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451443" y="1770698"/>
            <a:ext cx="246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Camp Warren Levis</a:t>
            </a: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572214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" y="1836118"/>
            <a:ext cx="3818225" cy="231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00" y="1903809"/>
            <a:ext cx="3505958" cy="1525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8" y="4408873"/>
            <a:ext cx="6543749" cy="13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062" y="3518383"/>
            <a:ext cx="1300163" cy="2243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342389" y="-1365041"/>
            <a:ext cx="69891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62" y="1611099"/>
            <a:ext cx="4798068" cy="3048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" y="1611101"/>
            <a:ext cx="4080217" cy="1877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1" y="3623904"/>
            <a:ext cx="3454341" cy="22885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" r="13818" b="8444"/>
          <a:stretch>
            <a:fillRect/>
          </a:stretch>
        </p:blipFill>
        <p:spPr bwMode="auto">
          <a:xfrm>
            <a:off x="2642616" y="857257"/>
            <a:ext cx="6501384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494" y="1973444"/>
            <a:ext cx="3995568" cy="2955475"/>
          </a:xfrm>
        </p:spPr>
        <p:txBody>
          <a:bodyPr>
            <a:noAutofit/>
          </a:bodyPr>
          <a:lstStyle/>
          <a:p>
            <a:pPr algn="l"/>
            <a:r>
              <a:rPr lang="en-US" sz="1350" b="1" dirty="0">
                <a:solidFill>
                  <a:srgbClr val="333333"/>
                </a:solidFill>
                <a:latin typeface="Arial" panose="020B0604020202020204" pitchFamily="34" charset="0"/>
              </a:rPr>
              <a:t>2024 Summer Weeklong Courses:</a:t>
            </a:r>
            <a:endParaRPr lang="en-US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  <a:t>June 9-15 – Camp Sakima, S-F Scout Ranch</a:t>
            </a:r>
            <a:b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  <a:t>July 7-13 – Camp Sakima, S-F Scout Ranch</a:t>
            </a:r>
            <a:b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  <a:t>July 21-27 – Camp Sakima, S-F Scout Ranch</a:t>
            </a:r>
            <a:b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en-US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350" b="1" dirty="0">
                <a:solidFill>
                  <a:srgbClr val="333333"/>
                </a:solidFill>
                <a:latin typeface="Arial" panose="020B0604020202020204" pitchFamily="34" charset="0"/>
              </a:rPr>
              <a:t>2024 Weekend Course – </a:t>
            </a:r>
            <a:endParaRPr lang="en-US" sz="13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  <a:t>August 9-11 and August 16-18 </a:t>
            </a:r>
            <a:b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</a:rPr>
              <a:t>(Both weekends must be attended to successfully complete the course)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en-US" sz="1350" dirty="0"/>
          </a:p>
        </p:txBody>
      </p:sp>
      <p:sp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93" y="1465135"/>
            <a:ext cx="346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NYLT Summer Dates 2024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408238" y="229394"/>
            <a:ext cx="657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Helvetica Neue" panose="020B0403020202020204"/>
              </a:rPr>
              <a:t>Training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2408238" y="955529"/>
            <a:ext cx="6278562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TJ Foley &lt;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tjfoley9540@gmail.com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NYLT Scholarships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Wood Badge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ts val="400"/>
              </a:spcBef>
              <a:buSzPts val="200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Dinner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Bef>
                <a:spcPts val="400"/>
              </a:spcBef>
              <a:buSzPts val="2000"/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26 February</a:t>
            </a:r>
            <a:endParaRPr 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Bef>
                <a:spcPts val="400"/>
              </a:spcBef>
              <a:buSzPts val="2000"/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7 PM</a:t>
            </a:r>
            <a:endParaRPr 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Bef>
                <a:spcPts val="400"/>
              </a:spcBef>
              <a:buSzPts val="2000"/>
            </a:pPr>
            <a:r>
              <a:rPr lang="en-US" sz="1800" i="0">
                <a:latin typeface="Arial" panose="020B0604020202020204" pitchFamily="34" charset="0"/>
                <a:cs typeface="Arial" panose="020B0604020202020204" pitchFamily="34" charset="0"/>
              </a:rPr>
              <a:t>Beaumont</a:t>
            </a:r>
            <a:endParaRPr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 sz="1200"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86800" y="6430963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ea typeface="Helvetica Neue" panose="020B0403020202020204"/>
                <a:sym typeface="Helvetica Neue" panose="020B0403020202020204"/>
              </a:rPr>
            </a:fld>
            <a:endParaRPr sz="1000" b="1" i="0" u="none" strike="noStrike" cap="none" dirty="0">
              <a:solidFill>
                <a:srgbClr val="95B3D7"/>
              </a:solidFill>
              <a:ea typeface="Helvetica Neue" panose="020B0403020202020204"/>
              <a:sym typeface="Helvetica Neue" panose="020B0403020202020204"/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2380" y="2585156"/>
            <a:ext cx="1282242" cy="120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6810</Words>
  <Application>WPS Presentation</Application>
  <PresentationFormat>On-screen Show (4:3)</PresentationFormat>
  <Paragraphs>309</Paragraphs>
  <Slides>32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SimSun</vt:lpstr>
      <vt:lpstr>Wingdings</vt:lpstr>
      <vt:lpstr>Arial</vt:lpstr>
      <vt:lpstr>Calibri</vt:lpstr>
      <vt:lpstr>Helvetica Neue</vt:lpstr>
      <vt:lpstr>Helvetica</vt:lpstr>
      <vt:lpstr>MS PGothic</vt:lpstr>
      <vt:lpstr>Calibri</vt:lpstr>
      <vt:lpstr>Aharoni</vt:lpstr>
      <vt:lpstr>Microsoft YaHei</vt:lpstr>
      <vt:lpstr>Arial Unicode MS</vt:lpstr>
      <vt:lpstr>Calibri-Bold</vt:lpstr>
      <vt:lpstr>Segoe Print</vt:lpstr>
      <vt:lpstr>ArialMT</vt:lpstr>
      <vt:lpstr>Times New Roman</vt:lpstr>
      <vt:lpstr>Helvetica Neue</vt:lpstr>
      <vt:lpstr>Calibri Light</vt:lpstr>
      <vt:lpstr>Office Theme</vt:lpstr>
      <vt:lpstr>1_Office Theme</vt:lpstr>
      <vt:lpstr>Custom Design</vt:lpstr>
      <vt:lpstr>4_Office Theme</vt:lpstr>
      <vt:lpstr>2_Office Theme</vt:lpstr>
      <vt:lpstr>Boone Trails District Roundtable – Scouts BSA</vt:lpstr>
      <vt:lpstr>Recognitions</vt:lpstr>
      <vt:lpstr>Fun Trip or Activity!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Training</vt:lpstr>
      <vt:lpstr>Advancement</vt:lpstr>
      <vt:lpstr>Merit Badge Counselor Renewal Change</vt:lpstr>
      <vt:lpstr>Local MB Opportunities</vt:lpstr>
      <vt:lpstr>2024 GSLAC BSA Paddle Craft Safety Training Courses  and  Swimming &amp; Water Rescue Course Information </vt:lpstr>
      <vt:lpstr>2024 GSLAC BSA Paddle Craft Safety Training Courses</vt:lpstr>
      <vt:lpstr>2024 GSLAC BSA Swimming &amp; Water Rescue Course Information </vt:lpstr>
      <vt:lpstr>PowerPoint 演示文稿</vt:lpstr>
      <vt:lpstr>PowerPoint 演示文稿</vt:lpstr>
      <vt:lpstr>Additional Important People!</vt:lpstr>
      <vt:lpstr>Scouting Events</vt:lpstr>
      <vt:lpstr>Cub Scout Day Camps</vt:lpstr>
      <vt:lpstr>Boone Trails Fishing Clinic at Busch Wildlife</vt:lpstr>
      <vt:lpstr>Den Chief Training</vt:lpstr>
      <vt:lpstr>Den Chief Training</vt:lpstr>
      <vt:lpstr>Powder Horn – Walter Schnurr</vt:lpstr>
      <vt:lpstr>Big Rock Topic</vt:lpstr>
      <vt:lpstr>Parent Engagement (continued)</vt:lpstr>
      <vt:lpstr>Parent Engagement (continued)</vt:lpstr>
      <vt:lpstr>Parent Survey</vt:lpstr>
      <vt:lpstr>PowerPoint 演示文稿</vt:lpstr>
      <vt:lpstr>News from the Floor</vt:lpstr>
      <vt:lpstr>Upcoming Topics</vt:lpstr>
      <vt:lpstr>Meeting Reminders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Boone Trails District Roundtable – Scouts BSA</dc:title>
  <dc:creator>PJ Stamer Author</dc:creator>
  <cp:lastModifiedBy>garyo</cp:lastModifiedBy>
  <cp:revision>824</cp:revision>
  <cp:lastPrinted>2021-10-05T00:35:00Z</cp:lastPrinted>
  <dcterms:created xsi:type="dcterms:W3CDTF">2024-02-07T00:59:00Z</dcterms:created>
  <dcterms:modified xsi:type="dcterms:W3CDTF">2024-02-07T16:33:01Z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1FAED73CC07D475A953DC9307BAB0326_12</vt:lpwstr>
  </property>
  <property fmtid="{D5CDD505-2E9C-101B-9397-08002B2CF9AE}" pid="3" name="KSOProductBuildVer">
    <vt:lpwstr>1033-12.2.0.13412</vt:lpwstr>
  </property>
</Properties>
</file>