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8" r:id="rId2"/>
    <p:sldMasterId id="2147483664" r:id="rId3"/>
  </p:sldMasterIdLst>
  <p:notesMasterIdLst>
    <p:notesMasterId r:id="rId18"/>
  </p:notesMasterIdLst>
  <p:sldIdLst>
    <p:sldId id="339" r:id="rId4"/>
    <p:sldId id="357" r:id="rId5"/>
    <p:sldId id="358" r:id="rId6"/>
    <p:sldId id="353" r:id="rId7"/>
    <p:sldId id="354" r:id="rId8"/>
    <p:sldId id="340" r:id="rId9"/>
    <p:sldId id="258" r:id="rId10"/>
    <p:sldId id="259" r:id="rId11"/>
    <p:sldId id="260" r:id="rId12"/>
    <p:sldId id="261" r:id="rId13"/>
    <p:sldId id="269" r:id="rId14"/>
    <p:sldId id="356" r:id="rId15"/>
    <p:sldId id="355" r:id="rId16"/>
    <p:sldId id="335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:a16="http://schemas.microsoft.com/office/drawing/2014/main" id="{9923144A-0C61-4804-B6BA-474D7A1BF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7E83B3A3-3D36-4C83-A167-1C70A698C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52C8B-585C-4854-A703-5C78C59F13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1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CC9D-F3C1-4BE6-B94C-67A33E55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114EE-3E1D-409E-B0F8-AA9BE3B94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14F3-6018-4902-903B-C947AE59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EC21D-62A2-4487-8ABD-4A10A362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EF30-D5B0-4BA0-91F5-B5CB37E5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7AFE9C2-42E1-4DE7-90D4-D846F8A64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0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34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7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B215-84F8-4F74-92E5-FE9A6366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559AD-619D-4F2C-84BF-9836B3561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949A3-9A4F-40D5-8F73-02858690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63F2-51BD-495A-9259-674B2378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BE96-7E9D-4757-9006-7C3B802F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field with trees and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5FD39CF-6D25-466F-97AC-82B387A58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724A-C707-47DF-BAD2-D7D50E2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880D2-9B9F-4448-AAD9-51F57A4E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70284-B65F-4935-A1D1-2067B8E9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A048A-5DCC-4A21-9004-43C20D8B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520F-5B52-419C-8F5B-4DEC4164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field with trees and a mountai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26A624E-0E2E-47D8-A26E-6CCEC5E90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BC8B-CF37-43F0-9FCF-9E5FA395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3E87-0C2C-44FA-8D21-E4F46A599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CAD5E-1A59-456B-827B-A0305EE85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76543-D72A-44C1-8616-00182FB9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7103-7488-45AF-BA82-0F4CCF58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D3529-0DF3-4FE9-9D62-A860CE0C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051CEA-3CB2-4D91-B666-1A0008B95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4514B-034F-4B2C-8582-592096CC8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71163-DAE4-47F5-90A7-714E9B0E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E41B-26B7-4DFE-9601-54DBA4A2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73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4" descr="Pictur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1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Picture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5" descr="Pictur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9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21623-B08D-4033-B8F0-244C9A11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342BF-2422-45A8-8F94-5F2C52F6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821A-9962-400C-A192-8118DD602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90F5-39E5-441C-A1F0-510332315DBC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6C6F9-D5FD-40DE-9779-C7358C053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8E70C-163C-4B00-A6D8-92D236715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2A46-BF30-4FC6-B243-65E80D2D74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2D885-4890-4402-AD90-C6BAAB0798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135000"/>
    </mc:Choice>
    <mc:Fallback xmlns="">
      <p:transition spd="slow" advTm="13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Pictur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Picture 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2" y="0"/>
            <a:ext cx="121889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75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D6D1-6F6E-4E26-A9BC-4435A9331064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8CF9-90CD-40CB-A321-6B1A84AE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a.brigh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ikolinaboone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E67E-AFAB-4FFF-9303-A9205C6E7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495" y="110794"/>
            <a:ext cx="9144000" cy="1194812"/>
          </a:xfrm>
        </p:spPr>
        <p:txBody>
          <a:bodyPr/>
          <a:lstStyle/>
          <a:p>
            <a:r>
              <a:rPr lang="en-US" b="1" dirty="0"/>
              <a:t>Boone Trails Roundtable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91EE4-7DF6-4C14-A035-B31212E8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1285" y="1516571"/>
            <a:ext cx="2408419" cy="461599"/>
          </a:xfrm>
        </p:spPr>
        <p:txBody>
          <a:bodyPr/>
          <a:lstStyle/>
          <a:p>
            <a:r>
              <a:rPr lang="en-US" b="1" dirty="0"/>
              <a:t>February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47952-549A-5055-4BB2-D7280CE693AD}"/>
              </a:ext>
            </a:extLst>
          </p:cNvPr>
          <p:cNvSpPr txBox="1"/>
          <p:nvPr/>
        </p:nvSpPr>
        <p:spPr>
          <a:xfrm>
            <a:off x="2167327" y="3389439"/>
            <a:ext cx="698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</a:rPr>
              <a:t>Special Guests: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</a:rPr>
              <a:t>Troop 533</a:t>
            </a:r>
          </a:p>
        </p:txBody>
      </p:sp>
    </p:spTree>
    <p:extLst>
      <p:ext uri="{BB962C8B-B14F-4D97-AF65-F5344CB8AC3E}">
        <p14:creationId xmlns:p14="http://schemas.microsoft.com/office/powerpoint/2010/main" val="328756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01551-FC70-7E37-52E1-5373C7A8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89852" y="-2963054"/>
            <a:ext cx="93189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01939-8F85-70FE-F3BA-D1382C6B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0" y="1298094"/>
            <a:ext cx="7860683" cy="3753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4813F-B972-02B9-D972-1DBB22C14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901" y="1298095"/>
            <a:ext cx="3655565" cy="2322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A582A6-2CA7-BE11-9C41-DFC886958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901" y="3810747"/>
            <a:ext cx="3655564" cy="16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1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4CC6-3AD6-429E-B682-9F503F36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District Pine Wood Derby</a:t>
            </a:r>
            <a:br>
              <a:rPr lang="en-US" b="1" dirty="0"/>
            </a:br>
            <a:r>
              <a:rPr lang="en-US" sz="2400" b="1" dirty="0"/>
              <a:t>Patrick Lepski, Activities Chair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6381-50D6-49A6-B5E1-BC5F1E3C9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679"/>
            <a:ext cx="10515600" cy="3684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FiraSans-Book"/>
              </a:rPr>
              <a:t>The District Pinewood Derby in schedule for Saturday, March 9 at the </a:t>
            </a:r>
            <a:r>
              <a:rPr lang="en-US" b="1" u="sng" dirty="0"/>
              <a:t>Wentzville Christian Church, 1507 Highway Z, Wentzville, MO 63385</a:t>
            </a:r>
            <a:r>
              <a:rPr lang="en-US" b="1" dirty="0"/>
              <a:t> </a:t>
            </a:r>
            <a:r>
              <a:rPr lang="en-US" dirty="0"/>
              <a:t>from 9:00 a.m. until noon.  Races begin at 10:00 a.m.  Get there early!</a:t>
            </a:r>
          </a:p>
          <a:p>
            <a:endParaRPr lang="en-US" b="1" u="sng" dirty="0"/>
          </a:p>
          <a:p>
            <a:r>
              <a:rPr lang="en-US" dirty="0"/>
              <a:t>Sponsored by Pack 993 and Tim Frazee.</a:t>
            </a:r>
          </a:p>
        </p:txBody>
      </p:sp>
      <p:pic>
        <p:nvPicPr>
          <p:cNvPr id="4098" name="Picture 2" descr="PINEWOOD DERBY OVAL BOY SCOUT STICKER - ProSportStickers.com">
            <a:extLst>
              <a:ext uri="{FF2B5EF4-FFF2-40B4-BE49-F238E27FC236}">
                <a16:creationId xmlns:a16="http://schemas.microsoft.com/office/drawing/2014/main" id="{4664B719-A164-0A2A-FFD6-19FE3BD99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7" y="289633"/>
            <a:ext cx="2893335" cy="19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A80A0-998E-F42B-DE2E-032E1EDC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513" y="3807550"/>
            <a:ext cx="2760817" cy="27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Training</a:t>
            </a:r>
            <a:br>
              <a:rPr lang="en-US" dirty="0"/>
            </a:br>
            <a:r>
              <a:rPr lang="en-US" sz="2400" dirty="0"/>
              <a:t>T.J. Foley ©314-974-0852</a:t>
            </a:r>
            <a:br>
              <a:rPr lang="en-US" sz="2400" dirty="0"/>
            </a:br>
            <a:r>
              <a:rPr lang="en-US" sz="2400" dirty="0"/>
              <a:t>tjfoley9540@mail.com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Training – YPT 61.67%</a:t>
            </a:r>
          </a:p>
          <a:p>
            <a:pPr marL="0" indent="0" algn="ctr">
              <a:buNone/>
            </a:pPr>
            <a:r>
              <a:rPr lang="en-US" dirty="0"/>
              <a:t>Direct Contact Leaders – 55.98%</a:t>
            </a:r>
          </a:p>
          <a:p>
            <a:pPr marL="0" indent="0" algn="ctr">
              <a:buNone/>
            </a:pPr>
            <a:r>
              <a:rPr lang="en-US" dirty="0"/>
              <a:t>Up Coming Training Events</a:t>
            </a:r>
          </a:p>
          <a:p>
            <a:pPr marL="0" indent="0" algn="ctr">
              <a:buNone/>
            </a:pPr>
            <a:r>
              <a:rPr lang="en-US" dirty="0"/>
              <a:t>BALOO – April 20-21/S-F Scout Ranch(Famous Eagle)</a:t>
            </a:r>
          </a:p>
          <a:p>
            <a:pPr marL="0" indent="0" algn="ctr">
              <a:buNone/>
            </a:pPr>
            <a:r>
              <a:rPr lang="en-US" dirty="0"/>
              <a:t>May 4-5/Camp Warren Levis</a:t>
            </a:r>
          </a:p>
          <a:p>
            <a:pPr marL="0" indent="0" algn="ctr">
              <a:buNone/>
            </a:pPr>
            <a:r>
              <a:rPr lang="en-US" dirty="0"/>
              <a:t>Intro to Outdoor Leaders Skills – May 3-5/Beaumont </a:t>
            </a:r>
          </a:p>
          <a:p>
            <a:pPr marL="0" indent="0" algn="ctr">
              <a:buNone/>
            </a:pPr>
            <a:r>
              <a:rPr lang="en-US" dirty="0"/>
              <a:t>Wood Badge – May 17-19 &amp; </a:t>
            </a:r>
            <a:r>
              <a:rPr lang="en-US"/>
              <a:t>June 1-2/Beaumont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8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5000">
        <p:random/>
      </p:transition>
    </mc:Choice>
    <mc:Fallback>
      <p:transition spd="slow" advTm="135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7A84-2822-A9DB-9A7A-DD35CDCA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Powder Horn – Walter </a:t>
            </a:r>
            <a:r>
              <a:rPr lang="en-US" dirty="0" err="1"/>
              <a:t>Schnurr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AB4D-8113-9455-5600-44BBC69C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357"/>
            <a:ext cx="10515600" cy="383849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1: Swift High Adventure Base (Optional)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|Friday, April 12th, 6:00 PM through Sunday, April 14th, 2:00 PM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Weekend 2: Beaumont Scout Reservation (Required to earn award)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Friday, May 3rd, 6:00 PM through Sunday, May 5th, 2:00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8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5000">
        <p:random/>
      </p:transition>
    </mc:Choice>
    <mc:Fallback>
      <p:transition spd="slow" advTm="135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9CF6B-6605-9CF3-39EA-962BA02C0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FF9F-E3C8-ED46-B3AE-EF8F8ADB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District Award Recipients </a:t>
            </a:r>
            <a:br>
              <a:rPr lang="en-US" b="1" dirty="0"/>
            </a:br>
            <a:r>
              <a:rPr lang="en-US" b="1" i="1" dirty="0"/>
              <a:t>2024</a:t>
            </a:r>
            <a:br>
              <a:rPr lang="en-US" b="1" dirty="0"/>
            </a:br>
            <a:r>
              <a:rPr lang="en-US" sz="2400" b="1" dirty="0"/>
              <a:t>Patrick Lepski Activates Chairman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4A4-3B90-2649-B314-CCD9AC5A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800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Boone Award Recipients</a:t>
            </a:r>
          </a:p>
          <a:p>
            <a:r>
              <a:rPr lang="en-US" sz="480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Key Scouters</a:t>
            </a:r>
          </a:p>
          <a:p>
            <a:pPr marL="0" indent="0">
              <a:buNone/>
            </a:pPr>
            <a:endParaRPr lang="en-US" sz="4800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i="1" dirty="0">
                <a:solidFill>
                  <a:srgbClr val="202020"/>
                </a:solidFill>
                <a:ea typeface="Times New Roman" panose="02020603050405020304" pitchFamily="18" charset="0"/>
              </a:rPr>
              <a:t>	</a:t>
            </a:r>
            <a:r>
              <a:rPr lang="en-US" sz="3200" i="1" dirty="0">
                <a:solidFill>
                  <a:srgbClr val="202020"/>
                </a:solidFill>
                <a:ea typeface="Times New Roman" panose="02020603050405020304" pitchFamily="18" charset="0"/>
              </a:rPr>
              <a:t>Please hold applause until the end</a:t>
            </a:r>
            <a:endParaRPr lang="en-US" sz="3200" i="1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AB9BD11-125A-2B5E-84A8-5D80E9A2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792" y="1825625"/>
            <a:ext cx="2185129" cy="3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1B0D-8E49-42D8-A421-44A293E5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Springtime Fundraiser: Camp Cards</a:t>
            </a:r>
            <a:br>
              <a:rPr lang="en-US" b="1" dirty="0"/>
            </a:br>
            <a:r>
              <a:rPr lang="en-US" sz="2400" b="1" i="1" dirty="0"/>
              <a:t>Help ensure every Scout earns his/her way to camp this summer!!</a:t>
            </a:r>
            <a:br>
              <a:rPr lang="en-US" b="1" dirty="0"/>
            </a:br>
            <a:r>
              <a:rPr lang="en-US" sz="2400" b="1" dirty="0"/>
              <a:t>Marion Hamilton, Troop 30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ECEB5-A4B8-408F-9E18-7BDCC5A3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Camp Card Fundraiser</a:t>
            </a:r>
          </a:p>
          <a:p>
            <a:pPr lvl="1"/>
            <a:r>
              <a:rPr lang="en-US" dirty="0"/>
              <a:t>March-May</a:t>
            </a:r>
          </a:p>
          <a:p>
            <a:pPr lvl="2"/>
            <a:r>
              <a:rPr lang="en-US" i="1" dirty="0"/>
              <a:t>Cards should be available at 3/5 Roundtable</a:t>
            </a:r>
          </a:p>
          <a:p>
            <a:pPr lvl="1"/>
            <a:r>
              <a:rPr lang="en-US" dirty="0"/>
              <a:t>$5 card</a:t>
            </a:r>
          </a:p>
          <a:p>
            <a:pPr lvl="1"/>
            <a:r>
              <a:rPr lang="en-US" dirty="0"/>
              <a:t>50% commission</a:t>
            </a:r>
          </a:p>
          <a:p>
            <a:pPr lvl="1"/>
            <a:r>
              <a:rPr lang="en-US" dirty="0"/>
              <a:t>No risk sale</a:t>
            </a:r>
          </a:p>
          <a:p>
            <a:pPr lvl="1"/>
            <a:r>
              <a:rPr lang="en-US" dirty="0"/>
              <a:t>Payment + cards due 5/26</a:t>
            </a:r>
          </a:p>
          <a:p>
            <a:pPr lvl="1"/>
            <a:r>
              <a:rPr lang="en-US" dirty="0"/>
              <a:t>Sign </a:t>
            </a:r>
            <a:r>
              <a:rPr lang="en-US"/>
              <a:t>up: stlbsa</a:t>
            </a:r>
            <a:r>
              <a:rPr lang="en-US" dirty="0"/>
              <a:t>.org/camp-cards/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383AC6AA-1315-769D-D34C-D18A9B00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90688"/>
            <a:ext cx="54864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FF9F-E3C8-ED46-B3AE-EF8F8ADB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Friends of Scouting</a:t>
            </a:r>
            <a:br>
              <a:rPr lang="en-US" b="1" dirty="0"/>
            </a:br>
            <a:r>
              <a:rPr lang="en-US" sz="2400" b="1" dirty="0"/>
              <a:t>Tonya 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4A4-3B90-2649-B314-CCD9AC5A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Reminder: we need presentation dates</a:t>
            </a:r>
          </a:p>
          <a:p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Good to know: Every unit’s giving page is live</a:t>
            </a:r>
          </a:p>
          <a:p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ast year’s Friends of Scouting helped to fund at our camps:</a:t>
            </a:r>
          </a:p>
          <a:p>
            <a:pPr lvl="1"/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At Beaumont, Trading Post renovations, </a:t>
            </a:r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ampsite latrine improvements, Emerson kitchen upgrades, new mower, </a:t>
            </a:r>
            <a:r>
              <a:rPr lang="en-US" dirty="0" err="1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Laemmli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 Field Pavilion</a:t>
            </a:r>
          </a:p>
          <a:p>
            <a:pPr lvl="1"/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At S-F, 3 new speedboats, shuttle bus improvements, ranger home repairs</a:t>
            </a:r>
          </a:p>
          <a:p>
            <a:pPr lvl="1"/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At Warren </a:t>
            </a:r>
            <a:r>
              <a:rPr lang="en-US" dirty="0" err="1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Levis</a:t>
            </a:r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, h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igh </a:t>
            </a:r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peed internet upgrades, new mower</a:t>
            </a:r>
          </a:p>
        </p:txBody>
      </p:sp>
    </p:spTree>
    <p:extLst>
      <p:ext uri="{BB962C8B-B14F-4D97-AF65-F5344CB8AC3E}">
        <p14:creationId xmlns:p14="http://schemas.microsoft.com/office/powerpoint/2010/main" val="334483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FF9F-E3C8-ED46-B3AE-EF8F8ADB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/>
              <a:t>Friends of Scouting</a:t>
            </a:r>
            <a:br>
              <a:rPr lang="en-US" b="1" dirty="0"/>
            </a:br>
            <a:r>
              <a:rPr lang="en-US" sz="2400" b="1" dirty="0"/>
              <a:t>Tonya 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B4A4-3B90-2649-B314-CCD9AC5A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ast year’s Friends of Scouting helped to fund at our camps:</a:t>
            </a:r>
          </a:p>
          <a:p>
            <a:pPr lvl="1"/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At Lewallen, kitchen upgrades, septic system improvements, shower privatization, dining hall roof replacement, campsite tent platforms</a:t>
            </a:r>
          </a:p>
          <a:p>
            <a:pPr lvl="1"/>
            <a:r>
              <a:rPr lang="en-US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At Pine Ridge, new roof on Bailey Lodge</a:t>
            </a:r>
          </a:p>
          <a:p>
            <a:pPr lvl="1"/>
            <a:r>
              <a:rPr lang="en-US" dirty="0">
                <a:solidFill>
                  <a:srgbClr val="202020"/>
                </a:solidFill>
                <a:ea typeface="Times New Roman" panose="02020603050405020304" pitchFamily="18" charset="0"/>
              </a:rPr>
              <a:t>At Rhodes France, pool improvements, camp office HVAC, ranger home repairs</a:t>
            </a:r>
          </a:p>
          <a:p>
            <a:pPr marL="457200" lvl="1" indent="0">
              <a:buNone/>
            </a:pPr>
            <a:endParaRPr lang="en-US" i="1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en-US" i="1">
                <a:solidFill>
                  <a:srgbClr val="202020"/>
                </a:solidFill>
                <a:ea typeface="Times New Roman" panose="02020603050405020304" pitchFamily="18" charset="0"/>
              </a:rPr>
              <a:t>	M</a:t>
            </a:r>
            <a:r>
              <a:rPr lang="en-US" i="1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ade </a:t>
            </a:r>
            <a:r>
              <a:rPr lang="en-US" i="1" dirty="0">
                <a:solidFill>
                  <a:srgbClr val="202020"/>
                </a:solidFill>
                <a:effectLst/>
                <a:ea typeface="Times New Roman" panose="02020603050405020304" pitchFamily="18" charset="0"/>
              </a:rPr>
              <a:t>possible by the success o</a:t>
            </a:r>
            <a:r>
              <a:rPr lang="en-US" i="1" dirty="0">
                <a:solidFill>
                  <a:srgbClr val="202020"/>
                </a:solidFill>
                <a:ea typeface="Times New Roman" panose="02020603050405020304" pitchFamily="18" charset="0"/>
              </a:rPr>
              <a:t>f friends of Scouting!</a:t>
            </a:r>
            <a:endParaRPr lang="en-US" i="1" dirty="0">
              <a:solidFill>
                <a:srgbClr val="20202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3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3"/>
            <a:ext cx="10515600" cy="151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4"/>
              <a:buFont typeface="Calibri"/>
              <a:buNone/>
            </a:pPr>
            <a:r>
              <a:rPr lang="en-US" sz="2904" dirty="0"/>
              <a:t>STEM ACTIVITIES</a:t>
            </a:r>
            <a:br>
              <a:rPr lang="en-US" sz="2904" dirty="0"/>
            </a:br>
            <a:r>
              <a:rPr lang="en-US" sz="1584" dirty="0"/>
              <a:t>Outgoing - Sophia </a:t>
            </a:r>
            <a:r>
              <a:rPr lang="en-US" sz="1584" dirty="0">
                <a:latin typeface="Calibri"/>
                <a:ea typeface="Calibri"/>
                <a:cs typeface="Calibri"/>
                <a:sym typeface="Calibri"/>
              </a:rPr>
              <a:t>Bright</a:t>
            </a:r>
            <a:r>
              <a:rPr lang="en-US" sz="1584" dirty="0"/>
              <a:t>, District STEM Chair</a:t>
            </a:r>
            <a:endParaRPr sz="1584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4"/>
              <a:buFont typeface="Calibri"/>
              <a:buNone/>
            </a:pPr>
            <a:r>
              <a:rPr lang="en-US" sz="1584" dirty="0"/>
              <a:t>Incoming - Niki Boone, District STEM Chair</a:t>
            </a:r>
            <a:endParaRPr sz="1584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4"/>
              <a:buFont typeface="Calibri"/>
              <a:buNone/>
            </a:pPr>
            <a:endParaRPr sz="1584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Carlito"/>
              <a:buNone/>
            </a:pPr>
            <a:r>
              <a:rPr lang="en-US" sz="1320" dirty="0"/>
              <a:t>February 2024</a:t>
            </a:r>
            <a:endParaRPr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87393" y="2278505"/>
            <a:ext cx="5421680" cy="35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162965" lvl="0" indent="-1629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 b="1" dirty="0"/>
              <a:t> Upcoming STEM Activities</a:t>
            </a:r>
            <a:endParaRPr dirty="0"/>
          </a:p>
          <a:p>
            <a:pPr marL="377463" lvl="1" indent="-125819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 dirty="0"/>
              <a:t>SIUC - February 24th</a:t>
            </a:r>
            <a:endParaRPr dirty="0"/>
          </a:p>
          <a:p>
            <a:pPr marL="377463" lvl="1" indent="-125818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 dirty="0"/>
              <a:t>Lake Land College - March 16th</a:t>
            </a:r>
            <a:endParaRPr sz="1600" dirty="0"/>
          </a:p>
          <a:p>
            <a:pPr marL="91440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dirty="0"/>
              <a:t> 	</a:t>
            </a:r>
            <a:r>
              <a:rPr lang="en-US" sz="1600" b="1" dirty="0"/>
              <a:t>SUMMER CAMPS Scouts BSA/Venturing:</a:t>
            </a:r>
            <a:endParaRPr sz="1600" b="1" dirty="0"/>
          </a:p>
          <a:p>
            <a:pPr marL="142595" lvl="0" indent="-409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3333"/>
                </a:solidFill>
              </a:rPr>
              <a:t>STEM Camp</a:t>
            </a:r>
            <a:r>
              <a:rPr lang="en-US" sz="1400" dirty="0"/>
              <a:t>: </a:t>
            </a:r>
            <a:r>
              <a:rPr lang="en-US" sz="1600" dirty="0">
                <a:solidFill>
                  <a:srgbClr val="333333"/>
                </a:solidFill>
              </a:rPr>
              <a:t>July 14th - July 20th @ Beaumont Scout Ranch</a:t>
            </a:r>
            <a:endParaRPr sz="16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3333"/>
                </a:solidFill>
              </a:rPr>
              <a:t>STEM on </a:t>
            </a:r>
            <a:r>
              <a:rPr lang="en-US" sz="1600" b="1" dirty="0" err="1">
                <a:solidFill>
                  <a:srgbClr val="333333"/>
                </a:solidFill>
              </a:rPr>
              <a:t>CAMPus</a:t>
            </a:r>
            <a:r>
              <a:rPr lang="en-US" sz="1600" b="1" dirty="0">
                <a:solidFill>
                  <a:srgbClr val="333333"/>
                </a:solidFill>
              </a:rPr>
              <a:t>:</a:t>
            </a:r>
            <a:endParaRPr sz="16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3333"/>
                </a:solidFill>
              </a:rPr>
              <a:t>EIU &amp; SEMO:</a:t>
            </a:r>
            <a:r>
              <a:rPr lang="en-US" sz="1600" dirty="0">
                <a:solidFill>
                  <a:srgbClr val="333333"/>
                </a:solidFill>
              </a:rPr>
              <a:t> June 2-5</a:t>
            </a:r>
            <a:endParaRPr sz="16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3333"/>
                </a:solidFill>
              </a:rPr>
              <a:t>UMSL: </a:t>
            </a:r>
            <a:r>
              <a:rPr lang="en-US" sz="1600" dirty="0">
                <a:solidFill>
                  <a:srgbClr val="333333"/>
                </a:solidFill>
              </a:rPr>
              <a:t> June 5-8</a:t>
            </a:r>
            <a:endParaRPr sz="16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33333"/>
              </a:solidFill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3333"/>
                </a:solidFill>
              </a:rPr>
              <a:t>SUMMER CAMPS Cub Scout (Twilight):</a:t>
            </a:r>
            <a:endParaRPr sz="16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33333"/>
                </a:solidFill>
              </a:rPr>
              <a:t>Boone Trails STEM week June 2</a:t>
            </a:r>
            <a:endParaRPr sz="16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33333"/>
                </a:solidFill>
              </a:rPr>
              <a:t>CAMP NOVA! July 15-18@Beaumont Scout Ranch</a:t>
            </a:r>
            <a:endParaRPr sz="1600" dirty="0">
              <a:solidFill>
                <a:srgbClr val="333333"/>
              </a:solidFill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6009073" y="1768839"/>
            <a:ext cx="6182927" cy="424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53890" marR="0" lvl="0" indent="-15389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Other STEM Resources</a:t>
            </a:r>
            <a:endParaRPr kumimoji="0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07365" marR="0" lvl="1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Supernova Mentor and Nova Counselor Training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Training can be done virtually or in person and takes no more than 1 hour for BOTH the Supernova Mentor and Nova Counselor programs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training does not expire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1" marR="0" lvl="2" indent="-13578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Youth Protection Training and Merit Badge Counselor training must also be completed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78940" marR="0" lvl="2" indent="-135787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sophia.bright@gmail.com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if you are interested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678940" marR="0" lvl="2" indent="-135787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Incoming STEM contact information: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nikolinaboone@gmail.com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314-616-3074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26350" y="6170672"/>
            <a:ext cx="12244700" cy="710503"/>
          </a:xfrm>
          <a:prstGeom prst="rect">
            <a:avLst/>
          </a:prstGeom>
          <a:gradFill>
            <a:gsLst>
              <a:gs pos="0">
                <a:srgbClr val="73FDFF">
                  <a:alpha val="71372"/>
                </a:srgbClr>
              </a:gs>
              <a:gs pos="100000">
                <a:srgbClr val="B7D6A3"/>
              </a:gs>
            </a:gsLst>
            <a:lin ang="5400000" scaled="0"/>
          </a:gradFill>
          <a:ln>
            <a:noFill/>
          </a:ln>
          <a:effectLst>
            <a:outerShdw blurRad="863600" dist="635000" rotWithShape="0">
              <a:srgbClr val="000000">
                <a:alpha val="9647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4572021" y="6375371"/>
            <a:ext cx="3047958" cy="30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-US" sz="15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Thanks for your continued support!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456381-50D6-49A6-B5E1-BC5F1E3C95CE}"/>
              </a:ext>
            </a:extLst>
          </p:cNvPr>
          <p:cNvSpPr>
            <a:spLocks noGrp="1"/>
          </p:cNvSpPr>
          <p:nvPr/>
        </p:nvSpPr>
        <p:spPr>
          <a:xfrm>
            <a:off x="3560064" y="1889469"/>
            <a:ext cx="5071872" cy="246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April 26 – 28, 2024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at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Camp Warren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Levis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28" name="Picture 4" descr="Tent Camping &amp;amp; Survival Skills | Clipart Panda - Free Clipart Images | Tent  camping, Clip art, Tent">
            <a:extLst>
              <a:ext uri="{FF2B5EF4-FFF2-40B4-BE49-F238E27FC236}">
                <a16:creationId xmlns:a16="http://schemas.microsoft.com/office/drawing/2014/main" id="{63458CD1-BA9B-432D-81C3-EAF56DA6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368"/>
            <a:ext cx="4379976" cy="31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EDD4CC6-3AD6-429E-B682-9F503F3674C2}"/>
              </a:ext>
            </a:extLst>
          </p:cNvPr>
          <p:cNvSpPr>
            <a:spLocks noGrp="1"/>
          </p:cNvSpPr>
          <p:nvPr/>
        </p:nvSpPr>
        <p:spPr>
          <a:xfrm>
            <a:off x="838200" y="244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 panose="020B0604020202020204" pitchFamily="34" charset="0"/>
              </a:rPr>
              <a:t>Spring Camporee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John Grogan, Campmaster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FB39E4-984E-8044-F856-A3470F27D88F}"/>
              </a:ext>
            </a:extLst>
          </p:cNvPr>
          <p:cNvSpPr>
            <a:spLocks noGrp="1"/>
          </p:cNvSpPr>
          <p:nvPr/>
        </p:nvSpPr>
        <p:spPr>
          <a:xfrm>
            <a:off x="2546694" y="4353710"/>
            <a:ext cx="9477828" cy="729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Theme: “Revisiting the 1940’s”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8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led Clipart - Cliparts.co">
            <a:extLst>
              <a:ext uri="{FF2B5EF4-FFF2-40B4-BE49-F238E27FC236}">
                <a16:creationId xmlns:a16="http://schemas.microsoft.com/office/drawing/2014/main" id="{EA80535A-BF4B-4A89-8AD8-FA4EE64A1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429" y="2329015"/>
            <a:ext cx="1847679" cy="13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Fall Clipart - Animations - Autumn Clip Art">
            <a:extLst>
              <a:ext uri="{FF2B5EF4-FFF2-40B4-BE49-F238E27FC236}">
                <a16:creationId xmlns:a16="http://schemas.microsoft.com/office/drawing/2014/main" id="{73BED35B-51F4-4570-8898-495B2F1B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1880" y="83974"/>
            <a:ext cx="1223389" cy="13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67AE9-BC2A-41D9-90DE-EBC6D4BE1ED4}"/>
              </a:ext>
            </a:extLst>
          </p:cNvPr>
          <p:cNvSpPr txBox="1"/>
          <p:nvPr/>
        </p:nvSpPr>
        <p:spPr>
          <a:xfrm>
            <a:off x="5398255" y="4504492"/>
            <a:ext cx="531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2025 Council Event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E262B-BD74-4D14-ADAB-E18C10B7C8A3}"/>
              </a:ext>
            </a:extLst>
          </p:cNvPr>
          <p:cNvSpPr txBox="1"/>
          <p:nvPr/>
        </p:nvSpPr>
        <p:spPr>
          <a:xfrm>
            <a:off x="6397633" y="5357657"/>
            <a:ext cx="354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April 25 – 27,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4EB7C-B57A-404E-978D-2DC9787DE0DD}"/>
              </a:ext>
            </a:extLst>
          </p:cNvPr>
          <p:cNvSpPr txBox="1"/>
          <p:nvPr/>
        </p:nvSpPr>
        <p:spPr>
          <a:xfrm>
            <a:off x="5831734" y="5770082"/>
            <a:ext cx="467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All Council Camps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73BEA-F611-413E-A794-333E6FB1C83E}"/>
              </a:ext>
            </a:extLst>
          </p:cNvPr>
          <p:cNvSpPr txBox="1"/>
          <p:nvPr/>
        </p:nvSpPr>
        <p:spPr>
          <a:xfrm>
            <a:off x="2831977" y="2400458"/>
            <a:ext cx="443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t>2025 Klondike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AE2A6-9B2F-4FEF-A12A-89B5646EDAD8}"/>
              </a:ext>
            </a:extLst>
          </p:cNvPr>
          <p:cNvSpPr txBox="1"/>
          <p:nvPr/>
        </p:nvSpPr>
        <p:spPr>
          <a:xfrm>
            <a:off x="3149428" y="2911888"/>
            <a:ext cx="380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TBA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58766-9739-451C-B853-C5C91DDA7222}"/>
              </a:ext>
            </a:extLst>
          </p:cNvPr>
          <p:cNvSpPr txBox="1"/>
          <p:nvPr/>
        </p:nvSpPr>
        <p:spPr>
          <a:xfrm>
            <a:off x="3226612" y="3273360"/>
            <a:ext cx="364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Beaumont </a:t>
            </a:r>
          </a:p>
        </p:txBody>
      </p:sp>
      <p:pic>
        <p:nvPicPr>
          <p:cNvPr id="1026" name="Picture 2" descr="Camping Leaf Tree Triangle Clipart - Camping Clipart Activities Clip art">
            <a:extLst>
              <a:ext uri="{FF2B5EF4-FFF2-40B4-BE49-F238E27FC236}">
                <a16:creationId xmlns:a16="http://schemas.microsoft.com/office/drawing/2014/main" id="{E8A9180F-B406-4B41-9EF9-8AE3C2BA6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776" y="256813"/>
            <a:ext cx="1895460" cy="12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Camping Cliparts, Download Free Camping Cliparts png images, Free  ClipArts on Clipart Library">
            <a:extLst>
              <a:ext uri="{FF2B5EF4-FFF2-40B4-BE49-F238E27FC236}">
                <a16:creationId xmlns:a16="http://schemas.microsoft.com/office/drawing/2014/main" id="{9A54D9A7-7F91-4013-AFA7-23D81DDB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296" y="4344500"/>
            <a:ext cx="2608786" cy="19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now clipart free images 2 - Cliparting.com">
            <a:extLst>
              <a:ext uri="{FF2B5EF4-FFF2-40B4-BE49-F238E27FC236}">
                <a16:creationId xmlns:a16="http://schemas.microsoft.com/office/drawing/2014/main" id="{CA57213B-0142-4527-A9E4-97159320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104" y="2374720"/>
            <a:ext cx="1435256" cy="14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5E6F02-A657-0C96-49C7-521B575AD5EF}"/>
              </a:ext>
            </a:extLst>
          </p:cNvPr>
          <p:cNvSpPr txBox="1"/>
          <p:nvPr/>
        </p:nvSpPr>
        <p:spPr>
          <a:xfrm>
            <a:off x="9557463" y="124481"/>
            <a:ext cx="2619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Opportunity for Scouts to Gain Leadership Experience on Camporee Staff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FDFE52-C458-D943-8807-44CAC1EEA818}"/>
              </a:ext>
            </a:extLst>
          </p:cNvPr>
          <p:cNvSpPr txBox="1"/>
          <p:nvPr/>
        </p:nvSpPr>
        <p:spPr>
          <a:xfrm>
            <a:off x="5780539" y="4992253"/>
            <a:ext cx="467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Replaces Spring Camporee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341F8219-7936-5D8B-23D8-7E6BD0E4415F}"/>
              </a:ext>
            </a:extLst>
          </p:cNvPr>
          <p:cNvSpPr txBox="1"/>
          <p:nvPr/>
        </p:nvSpPr>
        <p:spPr>
          <a:xfrm>
            <a:off x="-100761" y="201871"/>
            <a:ext cx="4394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2024 Fall Camporee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F125DA5B-33CC-445A-8D0C-3C23E133988D}"/>
              </a:ext>
            </a:extLst>
          </p:cNvPr>
          <p:cNvSpPr txBox="1"/>
          <p:nvPr/>
        </p:nvSpPr>
        <p:spPr>
          <a:xfrm>
            <a:off x="315837" y="767550"/>
            <a:ext cx="385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October 11 – 13, 2024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6F614681-5F4A-996B-A2D5-7011FABF8849}"/>
              </a:ext>
            </a:extLst>
          </p:cNvPr>
          <p:cNvSpPr txBox="1"/>
          <p:nvPr/>
        </p:nvSpPr>
        <p:spPr>
          <a:xfrm>
            <a:off x="601924" y="1217930"/>
            <a:ext cx="328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Camp Warren Levis</a:t>
            </a:r>
          </a:p>
        </p:txBody>
      </p:sp>
    </p:spTree>
    <p:extLst>
      <p:ext uri="{BB962C8B-B14F-4D97-AF65-F5344CB8AC3E}">
        <p14:creationId xmlns:p14="http://schemas.microsoft.com/office/powerpoint/2010/main" val="75139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3A332-63C4-4545-DC3B-F2318810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952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FEAC3-814F-C26D-4374-8DC00BD8D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26" y="1736647"/>
            <a:ext cx="9732482" cy="2062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04D79C-5D79-C9E7-8332-5B12DD622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63" y="4474346"/>
            <a:ext cx="9586180" cy="21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6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ne Trails Template  -  Compatibility Mode" id="{C5877FAB-A7FA-404F-B051-26057A1D2D76}" vid="{7FE46255-5BBF-471F-B9E6-2F26F17042D4}"/>
    </a:ext>
  </a:extLst>
</a:theme>
</file>

<file path=ppt/theme/theme2.xml><?xml version="1.0" encoding="utf-8"?>
<a:theme xmlns:a="http://schemas.openxmlformats.org/drawingml/2006/main" name="1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Boone Trails Template</Template>
  <TotalTime>6026</TotalTime>
  <Words>678</Words>
  <Application>Microsoft Office PowerPoint</Application>
  <PresentationFormat>Widescreen</PresentationFormat>
  <Paragraphs>99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Carlito</vt:lpstr>
      <vt:lpstr>FiraSans-Book</vt:lpstr>
      <vt:lpstr>Times New Roman</vt:lpstr>
      <vt:lpstr>Custom Design</vt:lpstr>
      <vt:lpstr>1_Custom Design</vt:lpstr>
      <vt:lpstr>Office Theme</vt:lpstr>
      <vt:lpstr>Boone Trails Roundtable </vt:lpstr>
      <vt:lpstr>District Award Recipients  2024 Patrick Lepski Activates Chairman</vt:lpstr>
      <vt:lpstr>Springtime Fundraiser: Camp Cards Help ensure every Scout earns his/her way to camp this summer!! Marion Hamilton, Troop 30</vt:lpstr>
      <vt:lpstr>Friends of Scouting Tonya Brown</vt:lpstr>
      <vt:lpstr>Friends of Scouting Tonya Brown</vt:lpstr>
      <vt:lpstr>STEM ACTIVITIES Outgoing - Sophia Bright, District STEM Chair Incoming - Niki Boone, District STEM Chair  February 2024</vt:lpstr>
      <vt:lpstr>PowerPoint Presentation</vt:lpstr>
      <vt:lpstr>PowerPoint Presentation</vt:lpstr>
      <vt:lpstr>PowerPoint Presentation</vt:lpstr>
      <vt:lpstr>PowerPoint Presentation</vt:lpstr>
      <vt:lpstr>District Pine Wood Derby Patrick Lepski, Activities Chair</vt:lpstr>
      <vt:lpstr>Training T.J. Foley ©314-974-0852 tjfoley9540@mail.com</vt:lpstr>
      <vt:lpstr>Powder Horn – Walter Schnurr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Boone Trails Roundtable</dc:title>
  <dc:subject/>
  <dc:creator>Laura Enge</dc:creator>
  <cp:keywords/>
  <dc:description/>
  <cp:lastModifiedBy>devin holroyd</cp:lastModifiedBy>
  <cp:revision>67</cp:revision>
  <dcterms:created xsi:type="dcterms:W3CDTF">2021-10-21T13:54:35Z</dcterms:created>
  <dcterms:modified xsi:type="dcterms:W3CDTF">2024-02-05T00:19:34Z</dcterms:modified>
  <cp:category/>
</cp:coreProperties>
</file>