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1.xml" ContentType="application/vnd.ms-office.chart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1" r:id="rId3"/>
    <p:sldId id="437" r:id="rId4"/>
    <p:sldId id="438" r:id="rId5"/>
    <p:sldId id="404" r:id="rId6"/>
    <p:sldId id="433" r:id="rId7"/>
    <p:sldId id="434" r:id="rId8"/>
    <p:sldId id="440" r:id="rId9"/>
    <p:sldId id="439" r:id="rId10"/>
    <p:sldId id="435" r:id="rId11"/>
    <p:sldId id="441" r:id="rId12"/>
    <p:sldId id="436" r:id="rId13"/>
    <p:sldId id="442" r:id="rId14"/>
    <p:sldId id="443" r:id="rId15"/>
    <p:sldId id="422" r:id="rId16"/>
    <p:sldId id="267" r:id="rId17"/>
    <p:sldId id="444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1E7"/>
    <a:srgbClr val="0074EF"/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FOS Breakdown</a:t>
            </a:r>
          </a:p>
        </c:rich>
      </c:tx>
      <c:layout>
        <c:manualLayout>
          <c:xMode val="edge"/>
          <c:yMode val="edge"/>
          <c:x val="0.38237672893888752"/>
          <c:y val="1.9642228626261415E-2"/>
        </c:manualLayout>
      </c:layout>
      <c:overlay val="0"/>
      <c:spPr>
        <a:noFill/>
        <a:ln>
          <a:noFill/>
        </a:ln>
        <a:effectLst>
          <a:outerShdw blurRad="50800" dist="114300" dir="5400000" sx="107000" sy="107000" algn="ctr" rotWithShape="0">
            <a:srgbClr val="000000">
              <a:alpha val="43137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1065141986334"/>
          <c:y val="0.14796210220896633"/>
          <c:w val="0.52028760725784029"/>
          <c:h val="0.72175976692695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13-41C4-A5F6-8A5EBA8ADE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13-41C4-A5F6-8A5EBA8ADE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13-41C4-A5F6-8A5EBA8ADE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13-41C4-A5F6-8A5EBA8ADEE0}"/>
              </c:ext>
            </c:extLst>
          </c:dPt>
          <c:cat>
            <c:strRef>
              <c:f>Sheet1!$A$2:$A$5</c:f>
              <c:strCache>
                <c:ptCount val="4"/>
                <c:pt idx="0">
                  <c:v>Direct Service to Units</c:v>
                </c:pt>
                <c:pt idx="1">
                  <c:v>Fundraising the Following Year</c:v>
                </c:pt>
                <c:pt idx="2">
                  <c:v>Management &amp; Recruiting Needs</c:v>
                </c:pt>
                <c:pt idx="3">
                  <c:v>BSA National Charter Fee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12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8-4920-8FFC-5B33411B7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0.49393</cdr:x>
      <cdr:y>0.57396</cdr:y>
    </cdr:from>
    <cdr:to>
      <cdr:x>0.60316</cdr:x>
      <cdr:y>0.67268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279B31-C986-4CFC-9B64-132C98FD81A2}"/>
            </a:ext>
          </a:extLst>
        </cdr:cNvPr>
        <cdr:cNvSpPr txBox="1"/>
      </cdr:nvSpPr>
      <cdr:spPr>
        <a:xfrm xmlns:a="http://schemas.openxmlformats.org/drawingml/2006/main">
          <a:off x="3101181" y="2597727"/>
          <a:ext cx="685801" cy="446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78%</a:t>
          </a:r>
        </a:p>
      </cdr:txBody>
    </cdr:sp>
  </cdr:relSizeAnchor>
  <cdr:relSizeAnchor xmlns:cdr="http://schemas.openxmlformats.org/drawingml/2006/chartDrawing">
    <cdr:from>
      <cdr:x>0.31318</cdr:x>
      <cdr:y>0.3329</cdr:y>
    </cdr:from>
    <cdr:to>
      <cdr:x>0.40586</cdr:x>
      <cdr:y>0.42703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36B73D2-97F6-4402-9720-51F74C2ABB6A}"/>
            </a:ext>
          </a:extLst>
        </cdr:cNvPr>
        <cdr:cNvSpPr txBox="1"/>
      </cdr:nvSpPr>
      <cdr:spPr>
        <a:xfrm xmlns:a="http://schemas.openxmlformats.org/drawingml/2006/main">
          <a:off x="1966335" y="1506681"/>
          <a:ext cx="581891" cy="42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12%</a:t>
          </a:r>
        </a:p>
      </cdr:txBody>
    </cdr:sp>
  </cdr:relSizeAnchor>
  <cdr:relSizeAnchor xmlns:cdr="http://schemas.openxmlformats.org/drawingml/2006/chartDrawing">
    <cdr:from>
      <cdr:x>0.42773</cdr:x>
      <cdr:y>0.21811</cdr:y>
    </cdr:from>
    <cdr:to>
      <cdr:x>0.49393</cdr:x>
      <cdr:y>0.30764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F6965CD-BE93-4DBD-84C3-B3662241FF15}"/>
            </a:ext>
          </a:extLst>
        </cdr:cNvPr>
        <cdr:cNvSpPr txBox="1"/>
      </cdr:nvSpPr>
      <cdr:spPr>
        <a:xfrm xmlns:a="http://schemas.openxmlformats.org/drawingml/2006/main">
          <a:off x="2685545" y="987137"/>
          <a:ext cx="415636" cy="405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9%</a:t>
          </a:r>
        </a:p>
      </cdr:txBody>
    </cdr:sp>
  </cdr:relSizeAnchor>
  <cdr:relSizeAnchor xmlns:cdr="http://schemas.openxmlformats.org/drawingml/2006/chartDrawing">
    <cdr:from>
      <cdr:x>0.56143</cdr:x>
      <cdr:y>0.16301</cdr:y>
    </cdr:from>
    <cdr:to>
      <cdr:x>0.63921</cdr:x>
      <cdr:y>0.25254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49603E-C303-4592-BD1C-EA49E137452B}"/>
            </a:ext>
          </a:extLst>
        </cdr:cNvPr>
        <cdr:cNvSpPr txBox="1"/>
      </cdr:nvSpPr>
      <cdr:spPr>
        <a:xfrm xmlns:a="http://schemas.openxmlformats.org/drawingml/2006/main">
          <a:off x="3524971" y="737755"/>
          <a:ext cx="488373" cy="405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1%</a:t>
          </a:r>
        </a:p>
      </cdr:txBody>
    </cdr:sp>
  </cdr:relSizeAnchor>
  <cdr:relSizeAnchor xmlns:cdr="http://schemas.openxmlformats.org/drawingml/2006/chartDrawing">
    <cdr:from>
      <cdr:x>0.51675</cdr:x>
      <cdr:y>0.18826</cdr:y>
    </cdr:from>
    <cdr:to>
      <cdr:x>0.56639</cdr:x>
      <cdr:y>0.18826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72CF9AC9-1366-43F5-921C-56DEF7FCDE5D}"/>
            </a:ext>
          </a:extLst>
        </cdr:cNvPr>
        <cdr:cNvCxnSpPr/>
      </cdr:nvCxnSpPr>
      <cdr:spPr>
        <a:xfrm xmlns:a="http://schemas.openxmlformats.org/drawingml/2006/main" flipH="1">
          <a:off x="3244417" y="852055"/>
          <a:ext cx="311728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331B6D-C554-4974-A539-DAB9B7F1E240}" type="datetime1">
              <a:rPr lang="en-US" altLang="en-US"/>
              <a:pPr>
                <a:defRPr/>
              </a:pPr>
              <a:t>1/8/2021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6A76EC-0240-468A-9818-AED3C84C4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752B53-4D9E-4506-9C47-FDC1F63A2080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435DAD-2859-4F82-A0A3-D56B1D032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r="75310"/>
          <a:stretch>
            <a:fillRect/>
          </a:stretch>
        </p:blipFill>
        <p:spPr bwMode="auto"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E5A19-3636-4699-9F72-0B9EB91FF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6C071D-5934-47C4-A84D-F4A537E10152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r="57053"/>
          <a:stretch>
            <a:fillRect/>
          </a:stretch>
        </p:blipFill>
        <p:spPr bwMode="auto">
          <a:xfrm>
            <a:off x="-44450" y="5434013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30963"/>
            <a:ext cx="4127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C8A2EC-A006-41D6-8F7C-E1B51414E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D01CD-7436-4CEA-99FB-EBED51992651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r="35570"/>
          <a:stretch>
            <a:fillRect/>
          </a:stretch>
        </p:blipFill>
        <p:spPr bwMode="auto"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8177" y="1600200"/>
            <a:ext cx="30020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0153" y="1600200"/>
            <a:ext cx="30766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43B17A-F644-446F-B332-E54339125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0781B-3B24-4DE4-BE4B-DBA5AB21FB14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8" r="1189"/>
          <a:stretch>
            <a:fillRect/>
          </a:stretch>
        </p:blipFill>
        <p:spPr bwMode="auto"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042" y="1679608"/>
            <a:ext cx="29673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042" y="2319370"/>
            <a:ext cx="29673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0155" y="1679608"/>
            <a:ext cx="30066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0155" y="2319370"/>
            <a:ext cx="30066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A9A95-9457-40F7-A907-9EE637506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974677-DE23-4879-89A6-4B8888D40B39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8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r="75310"/>
          <a:stretch>
            <a:fillRect/>
          </a:stretch>
        </p:blipFill>
        <p:spPr bwMode="auto"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C4AE53-FB88-49F4-8E5C-67A3FDC1E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D2772-5E16-411F-BCA5-A4DE47B7CC62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r="57053"/>
          <a:stretch>
            <a:fillRect/>
          </a:stretch>
        </p:blipFill>
        <p:spPr bwMode="auto">
          <a:xfrm>
            <a:off x="-44450" y="5434013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4BC68-006C-4AAB-86A6-AB2D36410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4D69BC-73E6-4DCE-9B61-1BE58387B27E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lio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r="35570"/>
          <a:stretch>
            <a:fillRect/>
          </a:stretch>
        </p:blipFill>
        <p:spPr bwMode="auto"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E2DCF1-2573-43AF-881F-50377AA46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A6C8B-152C-47AB-B9FF-A8F61DCBDBBA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65900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A7FE8FF-7875-4D0B-872B-879A100D1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6D271AEA-E940-4850-9EAC-4F93DA3A4942}" type="datetime1">
              <a:rPr lang="en-US" altLang="en-US"/>
              <a:pPr>
                <a:defRPr/>
              </a:pPr>
              <a:t>1/6/2021</a:t>
            </a:fld>
            <a:endParaRPr lang="en-US" altLang="en-US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FFFFF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F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FFFFF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FFFFF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4takO90Gv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281348-A1BB-4A6C-8B46-E950E761494C}"/>
              </a:ext>
            </a:extLst>
          </p:cNvPr>
          <p:cNvSpPr/>
          <p:nvPr/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chemeClr val="bg1"/>
                </a:solidFill>
                <a:latin typeface="Helvetica"/>
                <a:ea typeface="ＭＳ Ｐゴシック" charset="0"/>
                <a:cs typeface="ＭＳ Ｐゴシック" charset="0"/>
              </a:rPr>
              <a:t>Family Friends of Scouting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657BC-E175-4645-B7B4-A13E00F6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38" y="2481898"/>
            <a:ext cx="6278562" cy="2762567"/>
          </a:xfrm>
          <a:prstGeom prst="rect">
            <a:avLst/>
          </a:prstGeom>
          <a:noFill/>
        </p:spPr>
      </p:pic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430963"/>
            <a:ext cx="4127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fld id="{0E92B7CE-58A6-4191-98B5-1DFB3D03BC7A}" type="slidenum">
              <a:rPr lang="en-US" altLang="en-US" sz="1000" b="1" kern="1200">
                <a:solidFill>
                  <a:srgbClr val="95B3D7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t>1</a:t>
            </a:fld>
            <a:endParaRPr lang="en-US" altLang="en-US" sz="1000" b="1" kern="1200">
              <a:solidFill>
                <a:srgbClr val="95B3D7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CC9ED0-7985-4F39-B42A-C201182569E5}"/>
              </a:ext>
            </a:extLst>
          </p:cNvPr>
          <p:cNvSpPr/>
          <p:nvPr/>
        </p:nvSpPr>
        <p:spPr bwMode="auto">
          <a:xfrm>
            <a:off x="2408238" y="274637"/>
            <a:ext cx="6202362" cy="3154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/>
                <a:ea typeface="ＭＳ Ｐゴシック" charset="0"/>
                <a:cs typeface="ＭＳ Ｐゴシック" charset="0"/>
              </a:rPr>
              <a:t>It’s time to join me in supporting Scouting. Consider investing in one scout at the $216 giving level. 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2AD8A8-22FF-4FF5-8062-3D831AB87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67" r="-2" b="13782"/>
          <a:stretch/>
        </p:blipFill>
        <p:spPr>
          <a:xfrm>
            <a:off x="2408238" y="3637274"/>
            <a:ext cx="3873293" cy="279210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63A74-E76B-40D5-9DCC-17A268DDF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429375"/>
            <a:ext cx="412750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3FC8A2EC-A006-41D6-8F7C-E1B51414E8C3}" type="slidenum">
              <a:rPr lang="en-US" altLang="en-US" b="1" kern="1200"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altLang="en-US" b="1" kern="1200"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EE8DE5-A7C4-4442-92D4-9DCF4EF0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38" y="274638"/>
            <a:ext cx="6202362" cy="1408388"/>
          </a:xfrm>
        </p:spPr>
        <p:txBody>
          <a:bodyPr/>
          <a:lstStyle/>
          <a:p>
            <a:pPr algn="ctr"/>
            <a:r>
              <a:rPr lang="en-US" sz="4800" dirty="0"/>
              <a:t>Text: METROE21 to 91999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60AF35-68C1-4D5C-ADA8-2DD8DC14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38" y="1838345"/>
            <a:ext cx="6278562" cy="40496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63A74-E76B-40D5-9DCC-17A268DDF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429375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FC8A2EC-A006-41D6-8F7C-E1B51414E8C3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DEDD-A82B-45C4-874F-BF24E45D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274638"/>
            <a:ext cx="6952697" cy="2031240"/>
          </a:xfrm>
        </p:spPr>
        <p:txBody>
          <a:bodyPr/>
          <a:lstStyle/>
          <a:p>
            <a:pPr algn="ctr"/>
            <a:r>
              <a:rPr lang="en-US" sz="3000" dirty="0"/>
              <a:t>Use fillable pledge card attached in the chat &amp; email it to Cheyenne.Vandegrift@scouting.org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289C6-32BA-48C8-A863-3EBC22376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3B17A-F644-446F-B332-E54339125A4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47FC1-E318-4643-9027-7C5060CD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7962" y="2779643"/>
            <a:ext cx="6510476" cy="2869096"/>
          </a:xfrm>
        </p:spPr>
        <p:txBody>
          <a:bodyPr/>
          <a:lstStyle/>
          <a:p>
            <a:r>
              <a:rPr lang="en-US" sz="3200" dirty="0"/>
              <a:t>Payment can be a one-time gift</a:t>
            </a:r>
          </a:p>
          <a:p>
            <a:r>
              <a:rPr lang="en-US" sz="3200" dirty="0"/>
              <a:t>Paid quarterly</a:t>
            </a:r>
          </a:p>
          <a:p>
            <a:r>
              <a:rPr lang="en-US" sz="3200" dirty="0"/>
              <a:t>Paid monthly</a:t>
            </a:r>
          </a:p>
        </p:txBody>
      </p:sp>
    </p:spTree>
    <p:extLst>
      <p:ext uri="{BB962C8B-B14F-4D97-AF65-F5344CB8AC3E}">
        <p14:creationId xmlns:p14="http://schemas.microsoft.com/office/powerpoint/2010/main" val="36597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DEDD-A82B-45C4-874F-BF24E45D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274638"/>
            <a:ext cx="6952697" cy="2202732"/>
          </a:xfrm>
        </p:spPr>
        <p:txBody>
          <a:bodyPr/>
          <a:lstStyle/>
          <a:p>
            <a:pPr algn="ctr"/>
            <a:r>
              <a:rPr lang="en-US" sz="3000" dirty="0"/>
              <a:t>Be a Gateway Giver!</a:t>
            </a:r>
            <a:br>
              <a:rPr lang="en-US" sz="3000" dirty="0"/>
            </a:br>
            <a:r>
              <a:rPr lang="en-US" sz="2800" dirty="0"/>
              <a:t>A Gateway Giver is a Friends of Scouting supporter who chooses to make their contribution over recurring monthly payments</a:t>
            </a:r>
            <a:endParaRPr lang="en-US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289C6-32BA-48C8-A863-3EBC22376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3B17A-F644-446F-B332-E54339125A4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86FCB87-86A9-4FB6-A41C-70FE161B1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07691" y="2477370"/>
            <a:ext cx="3361737" cy="4180400"/>
          </a:xfrm>
        </p:spPr>
      </p:pic>
    </p:spTree>
    <p:extLst>
      <p:ext uri="{BB962C8B-B14F-4D97-AF65-F5344CB8AC3E}">
        <p14:creationId xmlns:p14="http://schemas.microsoft.com/office/powerpoint/2010/main" val="6768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DEDD-A82B-45C4-874F-BF24E45D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274638"/>
            <a:ext cx="6952697" cy="1289119"/>
          </a:xfrm>
        </p:spPr>
        <p:txBody>
          <a:bodyPr/>
          <a:lstStyle/>
          <a:p>
            <a:pPr algn="ctr"/>
            <a:r>
              <a:rPr lang="en-US" sz="4400" dirty="0"/>
              <a:t>Unit Goal is $.............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289C6-32BA-48C8-A863-3EBC22376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3B17A-F644-446F-B332-E54339125A4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F551-98C0-4D5E-BE8F-94EC7A0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6852" y="1563757"/>
            <a:ext cx="6952697" cy="4531001"/>
          </a:xfrm>
        </p:spPr>
        <p:txBody>
          <a:bodyPr/>
          <a:lstStyle/>
          <a:p>
            <a:r>
              <a:rPr lang="en-US" sz="3200" dirty="0"/>
              <a:t>Reach our unit goal &amp; receive free cloth rank advancement patches from the date you achieve your goal unit 3/31/2022</a:t>
            </a:r>
          </a:p>
          <a:p>
            <a:endParaRPr lang="en-US" sz="3200" dirty="0"/>
          </a:p>
          <a:p>
            <a:r>
              <a:rPr lang="en-US" sz="3200" dirty="0"/>
              <a:t>Or Receive a $75 voucher to use towards any facility rental at a GSLA Camp</a:t>
            </a:r>
          </a:p>
        </p:txBody>
      </p:sp>
    </p:spTree>
    <p:extLst>
      <p:ext uri="{BB962C8B-B14F-4D97-AF65-F5344CB8AC3E}">
        <p14:creationId xmlns:p14="http://schemas.microsoft.com/office/powerpoint/2010/main" val="7050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C68AD-BBC7-4905-A723-F5CF9B77A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E5A19-3636-4699-9F72-0B9EB91FF3B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913BDF-A7DF-45A5-A2B6-18CBC167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83" y="1"/>
            <a:ext cx="5759726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C5CD73-B2CD-42EA-9A2F-BDE5A1DD962D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D006621-22C6-47E9-8575-F0789DDE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1" y="4224867"/>
            <a:ext cx="1916621" cy="1324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F306E-2E4B-4FD1-904A-40D18104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38" y="274637"/>
            <a:ext cx="6202362" cy="1514405"/>
          </a:xfrm>
        </p:spPr>
        <p:txBody>
          <a:bodyPr/>
          <a:lstStyle/>
          <a:p>
            <a:r>
              <a:rPr lang="en-US" dirty="0"/>
              <a:t>Thank you for giving me a chance to share this presentation with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E0E9F-DD94-4294-868F-056AA5EAC4A1}"/>
              </a:ext>
            </a:extLst>
          </p:cNvPr>
          <p:cNvSpPr txBox="1"/>
          <p:nvPr/>
        </p:nvSpPr>
        <p:spPr>
          <a:xfrm>
            <a:off x="2408238" y="2584174"/>
            <a:ext cx="620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my Contact information:</a:t>
            </a:r>
          </a:p>
          <a:p>
            <a:r>
              <a:rPr lang="en-US" dirty="0"/>
              <a:t>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678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FD01-F07F-48A2-AFDD-31BA5187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76" y="1"/>
            <a:ext cx="6278624" cy="1524066"/>
          </a:xfrm>
        </p:spPr>
        <p:txBody>
          <a:bodyPr/>
          <a:lstStyle/>
          <a:p>
            <a:r>
              <a:rPr lang="en-US" dirty="0"/>
              <a:t>Growing Our Reach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C68AD-BBC7-4905-A723-F5CF9B77A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E5A19-3636-4699-9F72-0B9EB91FF3B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3CC09-EDAC-448B-816D-A8CA06B6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1" y="1505243"/>
            <a:ext cx="2110257" cy="2110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C2588-4641-4C88-97FB-B151157C4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72" y="1524066"/>
            <a:ext cx="2110258" cy="209143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3" name="Picture 12" descr="A picture containing photo, computer, different, many&#10;&#10;Description automatically generated">
            <a:extLst>
              <a:ext uri="{FF2B5EF4-FFF2-40B4-BE49-F238E27FC236}">
                <a16:creationId xmlns:a16="http://schemas.microsoft.com/office/drawing/2014/main" id="{22D4EF70-F2FA-4D88-8533-CB1D02BF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461" y="3862702"/>
            <a:ext cx="5267797" cy="25537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179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F94-0DF6-4966-844D-A83676A4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76" y="1"/>
            <a:ext cx="6454470" cy="1406036"/>
          </a:xfrm>
        </p:spPr>
        <p:txBody>
          <a:bodyPr/>
          <a:lstStyle/>
          <a:p>
            <a:r>
              <a:rPr lang="en-US" dirty="0"/>
              <a:t>“Introduction …………….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FD8E9-551C-46AC-93E6-B9B907019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E5A19-3636-4699-9F72-0B9EB91FF3B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57A6D68-A775-4689-813E-9E7C5955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40" y="1029440"/>
            <a:ext cx="4324464" cy="52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F94-0DF6-4966-844D-A83676A4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76" y="1"/>
            <a:ext cx="6454470" cy="1406036"/>
          </a:xfrm>
        </p:spPr>
        <p:txBody>
          <a:bodyPr/>
          <a:lstStyle/>
          <a:p>
            <a:r>
              <a:rPr lang="en-US" dirty="0"/>
              <a:t>What to expect in Today’s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FD8E9-551C-46AC-93E6-B9B907019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E5A19-3636-4699-9F72-0B9EB91FF3B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57A6D68-A775-4689-813E-9E7C5955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7" y="2342322"/>
            <a:ext cx="1955344" cy="2396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87D8D-6180-4109-A3D9-EFEB9D8DC40D}"/>
              </a:ext>
            </a:extLst>
          </p:cNvPr>
          <p:cNvSpPr txBox="1"/>
          <p:nvPr/>
        </p:nvSpPr>
        <p:spPr>
          <a:xfrm>
            <a:off x="2223957" y="1683026"/>
            <a:ext cx="6638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Share a Comprehensive and inspiring Friends of Scouting Video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Tell you what the Friends of Scouting campaign is and what it dose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I’m going to ask you to join me in donating to help the mission of Scouting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I’m going to make it easy to donate at the end of the presentation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I’m Going to thank you for being part of the life changing programs of the BSA</a:t>
            </a:r>
          </a:p>
        </p:txBody>
      </p:sp>
    </p:spTree>
    <p:extLst>
      <p:ext uri="{BB962C8B-B14F-4D97-AF65-F5344CB8AC3E}">
        <p14:creationId xmlns:p14="http://schemas.microsoft.com/office/powerpoint/2010/main" val="34742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F94-0DF6-4966-844D-A83676A4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76" y="1"/>
            <a:ext cx="6454470" cy="1406036"/>
          </a:xfrm>
        </p:spPr>
        <p:txBody>
          <a:bodyPr/>
          <a:lstStyle/>
          <a:p>
            <a:pPr algn="ctr"/>
            <a:r>
              <a:rPr lang="en-US" dirty="0"/>
              <a:t>2021 Friends of Scouting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FD8E9-551C-46AC-93E6-B9B907019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E5A19-3636-4699-9F72-0B9EB91FF3B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Online Media 6" title="2021 Friends of Scouting Video - Greater St. Louis Area Council, BSA">
            <a:hlinkClick r:id="" action="ppaction://media"/>
            <a:extLst>
              <a:ext uri="{FF2B5EF4-FFF2-40B4-BE49-F238E27FC236}">
                <a16:creationId xmlns:a16="http://schemas.microsoft.com/office/drawing/2014/main" id="{B57FEFBA-6357-4782-8313-37C9B169EE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9983" y="1406037"/>
            <a:ext cx="7019567" cy="47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2FC2-EB40-4508-BBF9-2821B0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Family Friends of Scouting?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99C8-03E7-4190-A2F0-E424653B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238" y="1600200"/>
            <a:ext cx="6278562" cy="4645855"/>
          </a:xfrm>
        </p:spPr>
        <p:txBody>
          <a:bodyPr/>
          <a:lstStyle/>
          <a:p>
            <a:r>
              <a:rPr lang="en-US" dirty="0"/>
              <a:t>Family Friends of Scouting is our district’s fundraising campaign </a:t>
            </a:r>
          </a:p>
          <a:p>
            <a:pPr lvl="1"/>
            <a:r>
              <a:rPr lang="en-US" dirty="0"/>
              <a:t>Sometimes called FOS</a:t>
            </a:r>
          </a:p>
          <a:p>
            <a:pPr lvl="1"/>
            <a:r>
              <a:rPr lang="en-US" dirty="0"/>
              <a:t>Completely supported by Scouting families </a:t>
            </a:r>
          </a:p>
          <a:p>
            <a:pPr lvl="1"/>
            <a:r>
              <a:rPr lang="en-US" dirty="0"/>
              <a:t>Is the direct source of funding for each district</a:t>
            </a:r>
          </a:p>
          <a:p>
            <a:pPr lvl="1"/>
            <a:r>
              <a:rPr lang="en-US" dirty="0"/>
              <a:t>Plays a large part in the trajectory of the following year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A846-A86D-4B84-8B5F-37D15F85C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8A2EC-A006-41D6-8F7C-E1B51414E8C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1407-68E0-4A8A-82E5-979C40CB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38" y="274638"/>
            <a:ext cx="6202362" cy="1434892"/>
          </a:xfrm>
        </p:spPr>
        <p:txBody>
          <a:bodyPr/>
          <a:lstStyle/>
          <a:p>
            <a:pPr algn="ctr"/>
            <a:r>
              <a:rPr lang="en-US" dirty="0"/>
              <a:t>Where does Friends of Scouting money go to in </a:t>
            </a:r>
            <a:r>
              <a:rPr lang="en-US" dirty="0">
                <a:highlight>
                  <a:srgbClr val="FFFF00"/>
                </a:highlight>
              </a:rPr>
              <a:t>Madison and Bond</a:t>
            </a:r>
            <a:r>
              <a:rPr lang="en-US" dirty="0"/>
              <a:t> county?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44D7FD-FA48-4C9F-8575-E2D7AA328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923204"/>
              </p:ext>
            </p:extLst>
          </p:nvPr>
        </p:nvGraphicFramePr>
        <p:xfrm>
          <a:off x="2408238" y="1600200"/>
          <a:ext cx="62785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4CEA-81D5-4885-A500-FE9C5B8D3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8A2EC-A006-41D6-8F7C-E1B51414E8C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7A9B-C79E-4556-8F05-F304908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makes up the “Direct Unit Support”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26D7-64FB-40B0-B49F-8C56F0EA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Improvements to Camp Warren-Levis</a:t>
            </a:r>
          </a:p>
          <a:p>
            <a:pPr lvl="1"/>
            <a:r>
              <a:rPr lang="en-US" sz="1800" dirty="0"/>
              <a:t>Over $310,000 worth in the past 5 years</a:t>
            </a:r>
          </a:p>
          <a:p>
            <a:r>
              <a:rPr lang="en-US" sz="2000" dirty="0"/>
              <a:t>22 camperships in 2019</a:t>
            </a:r>
          </a:p>
          <a:p>
            <a:r>
              <a:rPr lang="en-US" sz="2000" dirty="0"/>
              <a:t>STEM scholarships to Cahokia Mounds youth</a:t>
            </a:r>
          </a:p>
          <a:p>
            <a:r>
              <a:rPr lang="en-US" sz="2000" dirty="0"/>
              <a:t>Last year our district supported nearly 400 scouts with some type of financial assistance</a:t>
            </a:r>
          </a:p>
          <a:p>
            <a:r>
              <a:rPr lang="en-US" sz="2000" dirty="0"/>
              <a:t>34 eagle kits</a:t>
            </a:r>
          </a:p>
          <a:p>
            <a:r>
              <a:rPr lang="en-US" sz="2000" dirty="0"/>
              <a:t>40 uniforms to youth and adults </a:t>
            </a:r>
          </a:p>
          <a:p>
            <a:r>
              <a:rPr lang="en-US" sz="2000" dirty="0"/>
              <a:t>5 outreach programs</a:t>
            </a:r>
          </a:p>
          <a:p>
            <a:pPr lvl="1"/>
            <a:r>
              <a:rPr lang="en-US" sz="1800" dirty="0"/>
              <a:t>After-school programs and in-school Special Needs Scouting in classrooms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6BBC6-7E0A-44FC-9919-E8563E5C1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8A2EC-A006-41D6-8F7C-E1B51414E8C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8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7A9B-C79E-4556-8F05-F304908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BSA National Chapter 11 Bankruptcy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26D7-64FB-40B0-B49F-8C56F0EA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Dose not affect local Friends of Scouting donation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100% of Friends of Scouting donation support local Scouts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90% of Abuse Cases happened 40 years ago that  Created the need for the National office file Chapter 11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These cases happen before we implemented our Youth  Protection policies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6BBC6-7E0A-44FC-9919-E8563E5C1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8A2EC-A006-41D6-8F7C-E1B51414E8C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7A9B-C79E-4556-8F05-F304908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makes up the “Direct Unit Support”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26D7-64FB-40B0-B49F-8C56F0EA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Provides recruitment flyers incentives &amp; promotions materials.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Youth &amp; adult leadership training </a:t>
            </a:r>
            <a:r>
              <a:rPr lang="en-US" sz="2000" dirty="0" err="1"/>
              <a:t>opportunitie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Financial scholarships for summer camp, STEM programs, Merit Badge skill centers &amp; other year-round programs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Youth Protection trainings and other safety programs 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6BBC6-7E0A-44FC-9919-E8563E5C1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8A2EC-A006-41D6-8F7C-E1B51414E8C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0694FC5B52C41B5C956D81F4B07E0" ma:contentTypeVersion="12" ma:contentTypeDescription="Create a new document." ma:contentTypeScope="" ma:versionID="5665b702e94610e9dda11fbc15561d07">
  <xsd:schema xmlns:xsd="http://www.w3.org/2001/XMLSchema" xmlns:xs="http://www.w3.org/2001/XMLSchema" xmlns:p="http://schemas.microsoft.com/office/2006/metadata/properties" xmlns:ns2="42fd35ce-43fd-445d-a8f6-6c05d3db8902" xmlns:ns3="56fdd9c2-0cf5-44fe-87a1-4783eef13ff2" targetNamespace="http://schemas.microsoft.com/office/2006/metadata/properties" ma:root="true" ma:fieldsID="7769a8aa51f2cfa692c3c4d966ef3e00" ns2:_="" ns3:_="">
    <xsd:import namespace="42fd35ce-43fd-445d-a8f6-6c05d3db8902"/>
    <xsd:import namespace="56fdd9c2-0cf5-44fe-87a1-4783eef13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d35ce-43fd-445d-a8f6-6c05d3db8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dd9c2-0cf5-44fe-87a1-4783eef13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2fd35ce-43fd-445d-a8f6-6c05d3db8902" xsi:nil="true"/>
  </documentManagement>
</p:properties>
</file>

<file path=customXml/itemProps1.xml><?xml version="1.0" encoding="utf-8"?>
<ds:datastoreItem xmlns:ds="http://schemas.openxmlformats.org/officeDocument/2006/customXml" ds:itemID="{AC192BB4-07B9-421D-B1F1-A59743BB69FD}"/>
</file>

<file path=customXml/itemProps2.xml><?xml version="1.0" encoding="utf-8"?>
<ds:datastoreItem xmlns:ds="http://schemas.openxmlformats.org/officeDocument/2006/customXml" ds:itemID="{1AF81556-AB76-40B6-9278-C9605A4BAD6D}"/>
</file>

<file path=customXml/itemProps3.xml><?xml version="1.0" encoding="utf-8"?>
<ds:datastoreItem xmlns:ds="http://schemas.openxmlformats.org/officeDocument/2006/customXml" ds:itemID="{1A4112D3-C072-4A75-8393-410B31CC1BEE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488</Words>
  <Application>Microsoft Office PowerPoint</Application>
  <PresentationFormat>On-screen Show (4:3)</PresentationFormat>
  <Paragraphs>81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Office Theme</vt:lpstr>
      <vt:lpstr>PowerPoint Presentation</vt:lpstr>
      <vt:lpstr>“Introduction …………….</vt:lpstr>
      <vt:lpstr>What to expect in Today’s Presentation</vt:lpstr>
      <vt:lpstr>2021 Friends of Scouting Video</vt:lpstr>
      <vt:lpstr>What is Family Friends of Scouting?</vt:lpstr>
      <vt:lpstr>Where does Friends of Scouting money go to in Madison and Bond county?</vt:lpstr>
      <vt:lpstr>What makes up the “Direct Unit Support” section?</vt:lpstr>
      <vt:lpstr>BSA National Chapter 11 Bankruptcy</vt:lpstr>
      <vt:lpstr>What makes up the “Direct Unit Support” section?</vt:lpstr>
      <vt:lpstr>PowerPoint Presentation</vt:lpstr>
      <vt:lpstr>Text: METROE21 to 91999</vt:lpstr>
      <vt:lpstr>Use fillable pledge card attached in the chat &amp; email it to Cheyenne.Vandegrift@scouting.org</vt:lpstr>
      <vt:lpstr>Be a Gateway Giver! A Gateway Giver is a Friends of Scouting supporter who chooses to make their contribution over recurring monthly payments</vt:lpstr>
      <vt:lpstr>Unit Goal is $.............</vt:lpstr>
      <vt:lpstr>PowerPoint Presentation</vt:lpstr>
      <vt:lpstr>Thank you for giving me a chance to share this presentation with you.</vt:lpstr>
      <vt:lpstr>Growing Our 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Buhr</dc:creator>
  <cp:lastModifiedBy>Kevin Buhr</cp:lastModifiedBy>
  <cp:revision>4</cp:revision>
  <dcterms:created xsi:type="dcterms:W3CDTF">2021-01-11T15:11:29Z</dcterms:created>
  <dcterms:modified xsi:type="dcterms:W3CDTF">2021-01-11T16:15:14Z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0x01010043E0694FC5B52C41B5C956D81F4B07E0</vt:lpwstr>
  </property>
</Properties>
</file>